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omments/modernComment_102_3AC57FD6.xml" ContentType="application/vnd.ms-powerpoint.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103_8AF1E78A.xml" ContentType="application/vnd.ms-powerpoint.comments+xml"/>
  <Override PartName="/ppt/comments/modernComment_107_57707E96.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19"/>
  </p:notesMasterIdLst>
  <p:sldIdLst>
    <p:sldId id="257" r:id="rId5"/>
    <p:sldId id="258" r:id="rId6"/>
    <p:sldId id="271" r:id="rId7"/>
    <p:sldId id="259" r:id="rId8"/>
    <p:sldId id="263" r:id="rId9"/>
    <p:sldId id="260" r:id="rId10"/>
    <p:sldId id="264" r:id="rId11"/>
    <p:sldId id="265" r:id="rId12"/>
    <p:sldId id="272" r:id="rId13"/>
    <p:sldId id="266" r:id="rId14"/>
    <p:sldId id="270" r:id="rId15"/>
    <p:sldId id="261" r:id="rId16"/>
    <p:sldId id="268" r:id="rId17"/>
    <p:sldId id="262" r:id="rId18"/>
  </p:sldIdLst>
  <p:sldSz cx="12192000" cy="6858000"/>
  <p:notesSz cx="6858000" cy="9144000"/>
  <p:embeddedFontLst>
    <p:embeddedFont>
      <p:font typeface="Plus Jakarta Sans" panose="020B0604020202020204"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912" userDrawn="1">
          <p15:clr>
            <a:srgbClr val="A4A3A4"/>
          </p15:clr>
        </p15:guide>
        <p15:guide id="2" pos="3768" userDrawn="1">
          <p15:clr>
            <a:srgbClr val="A4A3A4"/>
          </p15:clr>
        </p15:guide>
        <p15:guide id="3"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911803-55F3-0251-31B6-3246D6CCC5F5}" name="juana.hernandez-lira" initials="ju" userId="S::juana.hernandez-lira_cfi.org#ext#@uncsystem.onmicrosoft.com::36da3abc-3ac4-4bca-b787-3aed2d8252be" providerId="AD"/>
  <p188:author id="{1EA5CA12-598B-AF5D-2089-2CE120B877E1}" name="Sneha Shah-Coltrane" initials="SS" userId="S::sneha.shahcoltrane_dpi.nc.gov#ext#@uncsystem.onmicrosoft.com::1af5d98d-6476-4d26-b9f5-c3c31309a246" providerId="AD"/>
  <p188:author id="{7A494939-D589-730C-81E0-EA454A93F6A8}" name="Ward, Brendan" initials="WB" userId="S::bward@apcoworldwide.com::f12f8fca-7a66-41ce-a569-17761f0e30dd" providerId="AD"/>
  <p188:author id="{F2E5D543-4F30-CE94-C2EE-1047E0F9699D}" name="Zapanta, Taly" initials="ZT" userId="S::azapanta@apcoworldwide.com::5c15a148-7f41-4ef6-beab-093d2c3ac806" providerId="AD"/>
  <p188:author id="{BDAFA04C-B94D-AAF8-6C2C-56D86C980C87}" name="Lynch, Katie (she/her)" initials="LK" userId="S::klynch_apcoworldwide.com#ext#@uncsystem.onmicrosoft.com::b7845437-7765-49fc-aa83-c7791d868a98" providerId="AD"/>
  <p188:author id="{1651B166-CD37-CB1A-6432-F33A56D13477}" name="Goforth, Kaitlyn" initials="GK" userId="S::kgoforth@apcoworldwide.com::5514d93d-755e-413f-aabf-d3b99dada2c9" providerId="AD"/>
  <p188:author id="{F006387E-227B-F40B-0F19-D0A23F861889}" name="Guest User" initials="GU" userId="S::urn:spo:tenantanon#77a5f620-9d77-47db-a0cd-64c70948d532::" providerId="AD"/>
  <p188:author id="{5045728F-5E87-615C-21AD-D6E0FF5E7BE3}" name="McNully, Bronwyn (she/her)" initials="" userId="S::bmcnully@apcoworldwide.com::90a40df3-a57e-481c-99ec-5f156985affd" providerId="AD"/>
  <p188:author id="{1F1C6AC0-F6BC-7F6A-DD83-77E121C13A7E}" name="Estefane  Santiago-Lopez" initials="ES" userId="S::esantiagolopez@northcarolina.edu::1725a7ad-86ed-4aab-977f-b02b053d805c" providerId="AD"/>
  <p188:author id="{67D8A0C8-252C-96F4-6B25-7B0F1D825920}" name="Robertshaw, Nicole (she/her)" initials="NR" userId="S::nrobertshaw@apcoworldwide.com::b77e9036-53c1-4323-9fa0-0378930bf81e" providerId="AD"/>
  <p188:author id="{934D3FDD-4E27-97AA-2AB0-E384B384334D}" name="Lynch, Katie (she/her)" initials="L(" userId="S::klynch@apcoworldwide.com::f262ee99-a859-437f-85b0-5cfc44dff8c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126"/>
    <a:srgbClr val="FF9D1E"/>
    <a:srgbClr val="E5EAEC"/>
    <a:srgbClr val="003D5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70D761-0FB1-31CD-0EA3-2E091E8C8089}" v="3" dt="2025-07-31T19:19:39.881"/>
    <p1510:client id="{7129F6AF-2807-E947-5B54-F2DB8CB7A30B}" v="3" dt="2025-07-31T21:51:58.9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49"/>
    <p:restoredTop sz="94659"/>
  </p:normalViewPr>
  <p:slideViewPr>
    <p:cSldViewPr snapToGrid="0">
      <p:cViewPr varScale="1">
        <p:scale>
          <a:sx n="210" d="100"/>
          <a:sy n="210" d="100"/>
        </p:scale>
        <p:origin x="1176" y="184"/>
      </p:cViewPr>
      <p:guideLst>
        <p:guide pos="3912"/>
        <p:guide pos="3768"/>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ernández Torres, Luis Enrique (he/him)" userId="S::lfernandez@apcoworldwide.com::819abf18-ac91-49b5-9f2e-9d63e7e5b823" providerId="AD" clId="Web-{CE3D8F75-8B60-C954-A987-22CAD181C3EC}"/>
    <pc:docChg chg="modSld">
      <pc:chgData name="Fernández Torres, Luis Enrique (he/him)" userId="S::lfernandez@apcoworldwide.com::819abf18-ac91-49b5-9f2e-9d63e7e5b823" providerId="AD" clId="Web-{CE3D8F75-8B60-C954-A987-22CAD181C3EC}" dt="2025-07-30T14:38:24.943" v="55" actId="1076"/>
      <pc:docMkLst>
        <pc:docMk/>
      </pc:docMkLst>
      <pc:sldChg chg="modSp modCm">
        <pc:chgData name="Fernández Torres, Luis Enrique (he/him)" userId="S::lfernandez@apcoworldwide.com::819abf18-ac91-49b5-9f2e-9d63e7e5b823" providerId="AD" clId="Web-{CE3D8F75-8B60-C954-A987-22CAD181C3EC}" dt="2025-07-30T14:34:21.358" v="36" actId="20577"/>
        <pc:sldMkLst>
          <pc:docMk/>
          <pc:sldMk cId="3417637524" sldId="261"/>
        </pc:sldMkLst>
        <pc:spChg chg="mod">
          <ac:chgData name="Fernández Torres, Luis Enrique (he/him)" userId="S::lfernandez@apcoworldwide.com::819abf18-ac91-49b5-9f2e-9d63e7e5b823" providerId="AD" clId="Web-{CE3D8F75-8B60-C954-A987-22CAD181C3EC}" dt="2025-07-30T14:34:21.358" v="36" actId="20577"/>
          <ac:spMkLst>
            <pc:docMk/>
            <pc:sldMk cId="3417637524" sldId="261"/>
            <ac:spMk id="15" creationId="{173DA0C0-D61D-75F6-395B-7DDD8F627875}"/>
          </ac:spMkLst>
        </pc:spChg>
        <pc:extLst>
          <p:ext xmlns:p="http://schemas.openxmlformats.org/presentationml/2006/main" uri="{D6D511B9-2390-475A-947B-AFAB55BFBCF1}">
            <pc226:cmChg xmlns:pc226="http://schemas.microsoft.com/office/powerpoint/2022/06/main/command" chg="mod">
              <pc226:chgData name="Fernández Torres, Luis Enrique (he/him)" userId="S::lfernandez@apcoworldwide.com::819abf18-ac91-49b5-9f2e-9d63e7e5b823" providerId="AD" clId="Web-{CE3D8F75-8B60-C954-A987-22CAD181C3EC}" dt="2025-07-30T14:34:12.108" v="35" actId="20577"/>
              <pc2:cmMkLst xmlns:pc2="http://schemas.microsoft.com/office/powerpoint/2019/9/main/command">
                <pc:docMk/>
                <pc:sldMk cId="3417637524" sldId="261"/>
                <pc2:cmMk id="{10B0AE30-D13C-4ED9-838F-240D4D9F7C2F}"/>
              </pc2:cmMkLst>
            </pc226:cmChg>
          </p:ext>
        </pc:extLst>
      </pc:sldChg>
      <pc:sldChg chg="modSp">
        <pc:chgData name="Fernández Torres, Luis Enrique (he/him)" userId="S::lfernandez@apcoworldwide.com::819abf18-ac91-49b5-9f2e-9d63e7e5b823" providerId="AD" clId="Web-{CE3D8F75-8B60-C954-A987-22CAD181C3EC}" dt="2025-07-30T14:32:25.044" v="1" actId="20577"/>
        <pc:sldMkLst>
          <pc:docMk/>
          <pc:sldMk cId="1466990230" sldId="263"/>
        </pc:sldMkLst>
        <pc:spChg chg="mod">
          <ac:chgData name="Fernández Torres, Luis Enrique (he/him)" userId="S::lfernandez@apcoworldwide.com::819abf18-ac91-49b5-9f2e-9d63e7e5b823" providerId="AD" clId="Web-{CE3D8F75-8B60-C954-A987-22CAD181C3EC}" dt="2025-07-30T14:32:25.044" v="1" actId="20577"/>
          <ac:spMkLst>
            <pc:docMk/>
            <pc:sldMk cId="1466990230" sldId="263"/>
            <ac:spMk id="8" creationId="{5DE975C0-DB7F-46EB-A5A5-F9D2ECC25379}"/>
          </ac:spMkLst>
        </pc:spChg>
      </pc:sldChg>
      <pc:sldChg chg="modSp modCm">
        <pc:chgData name="Fernández Torres, Luis Enrique (he/him)" userId="S::lfernandez@apcoworldwide.com::819abf18-ac91-49b5-9f2e-9d63e7e5b823" providerId="AD" clId="Web-{CE3D8F75-8B60-C954-A987-22CAD181C3EC}" dt="2025-07-30T14:37:12.831" v="44" actId="20577"/>
        <pc:sldMkLst>
          <pc:docMk/>
          <pc:sldMk cId="905645684" sldId="266"/>
        </pc:sldMkLst>
        <pc:spChg chg="mod">
          <ac:chgData name="Fernández Torres, Luis Enrique (he/him)" userId="S::lfernandez@apcoworldwide.com::819abf18-ac91-49b5-9f2e-9d63e7e5b823" providerId="AD" clId="Web-{CE3D8F75-8B60-C954-A987-22CAD181C3EC}" dt="2025-07-30T14:36:02.501" v="41" actId="20577"/>
          <ac:spMkLst>
            <pc:docMk/>
            <pc:sldMk cId="905645684" sldId="266"/>
            <ac:spMk id="2" creationId="{07CBBCA9-4D3C-0B2E-6BE3-50A3E62A70EB}"/>
          </ac:spMkLst>
        </pc:spChg>
        <pc:spChg chg="mod">
          <ac:chgData name="Fernández Torres, Luis Enrique (he/him)" userId="S::lfernandez@apcoworldwide.com::819abf18-ac91-49b5-9f2e-9d63e7e5b823" providerId="AD" clId="Web-{CE3D8F75-8B60-C954-A987-22CAD181C3EC}" dt="2025-07-30T14:36:36.439" v="42" actId="14100"/>
          <ac:spMkLst>
            <pc:docMk/>
            <pc:sldMk cId="905645684" sldId="266"/>
            <ac:spMk id="3" creationId="{0D8D4051-B348-6E76-EFA0-FC5F1BC06CE4}"/>
          </ac:spMkLst>
        </pc:spChg>
        <pc:spChg chg="mod">
          <ac:chgData name="Fernández Torres, Luis Enrique (he/him)" userId="S::lfernandez@apcoworldwide.com::819abf18-ac91-49b5-9f2e-9d63e7e5b823" providerId="AD" clId="Web-{CE3D8F75-8B60-C954-A987-22CAD181C3EC}" dt="2025-07-30T14:37:12.831" v="44" actId="20577"/>
          <ac:spMkLst>
            <pc:docMk/>
            <pc:sldMk cId="905645684" sldId="266"/>
            <ac:spMk id="6" creationId="{66D3BFAD-1BD0-A76B-DAD6-3A3F6B51C565}"/>
          </ac:spMkLst>
        </pc:spChg>
        <pc:extLst>
          <p:ext xmlns:p="http://schemas.openxmlformats.org/presentationml/2006/main" uri="{D6D511B9-2390-475A-947B-AFAB55BFBCF1}">
            <pc226:cmChg xmlns:pc226="http://schemas.microsoft.com/office/powerpoint/2022/06/main/command" chg="mod">
              <pc226:chgData name="Fernández Torres, Luis Enrique (he/him)" userId="S::lfernandez@apcoworldwide.com::819abf18-ac91-49b5-9f2e-9d63e7e5b823" providerId="AD" clId="Web-{CE3D8F75-8B60-C954-A987-22CAD181C3EC}" dt="2025-07-30T14:37:08.878" v="43" actId="20577"/>
              <pc2:cmMkLst xmlns:pc2="http://schemas.microsoft.com/office/powerpoint/2019/9/main/command">
                <pc:docMk/>
                <pc:sldMk cId="905645684" sldId="266"/>
                <pc2:cmMk id="{8437F770-FA21-4641-9D97-0A437ED58C7B}"/>
              </pc2:cmMkLst>
            </pc226:cmChg>
            <pc226:cmChg xmlns:pc226="http://schemas.microsoft.com/office/powerpoint/2022/06/main/command" chg="mod">
              <pc226:chgData name="Fernández Torres, Luis Enrique (he/him)" userId="S::lfernandez@apcoworldwide.com::819abf18-ac91-49b5-9f2e-9d63e7e5b823" providerId="AD" clId="Web-{CE3D8F75-8B60-C954-A987-22CAD181C3EC}" dt="2025-07-30T14:35:48.453" v="38" actId="20577"/>
              <pc2:cmMkLst xmlns:pc2="http://schemas.microsoft.com/office/powerpoint/2019/9/main/command">
                <pc:docMk/>
                <pc:sldMk cId="905645684" sldId="266"/>
                <pc2:cmMk id="{68E0E8C8-CC2B-4440-A124-61713E09718B}"/>
              </pc2:cmMkLst>
            </pc226:cmChg>
          </p:ext>
        </pc:extLst>
      </pc:sldChg>
      <pc:sldChg chg="modSp modCm">
        <pc:chgData name="Fernández Torres, Luis Enrique (he/him)" userId="S::lfernandez@apcoworldwide.com::819abf18-ac91-49b5-9f2e-9d63e7e5b823" providerId="AD" clId="Web-{CE3D8F75-8B60-C954-A987-22CAD181C3EC}" dt="2025-07-30T14:38:24.943" v="55" actId="1076"/>
        <pc:sldMkLst>
          <pc:docMk/>
          <pc:sldMk cId="2780331319" sldId="268"/>
        </pc:sldMkLst>
        <pc:spChg chg="mod">
          <ac:chgData name="Fernández Torres, Luis Enrique (he/him)" userId="S::lfernandez@apcoworldwide.com::819abf18-ac91-49b5-9f2e-9d63e7e5b823" providerId="AD" clId="Web-{CE3D8F75-8B60-C954-A987-22CAD181C3EC}" dt="2025-07-30T14:38:22.208" v="54" actId="1076"/>
          <ac:spMkLst>
            <pc:docMk/>
            <pc:sldMk cId="2780331319" sldId="268"/>
            <ac:spMk id="2" creationId="{E7204210-F0C2-8D3D-E7D1-D8F6D6472423}"/>
          </ac:spMkLst>
        </pc:spChg>
        <pc:spChg chg="mod">
          <ac:chgData name="Fernández Torres, Luis Enrique (he/him)" userId="S::lfernandez@apcoworldwide.com::819abf18-ac91-49b5-9f2e-9d63e7e5b823" providerId="AD" clId="Web-{CE3D8F75-8B60-C954-A987-22CAD181C3EC}" dt="2025-07-30T14:38:24.943" v="55" actId="1076"/>
          <ac:spMkLst>
            <pc:docMk/>
            <pc:sldMk cId="2780331319" sldId="268"/>
            <ac:spMk id="3" creationId="{736A202F-0B78-E8DB-4D65-D9853D5DA1FB}"/>
          </ac:spMkLst>
        </pc:spChg>
        <pc:extLst>
          <p:ext xmlns:p="http://schemas.openxmlformats.org/presentationml/2006/main" uri="{D6D511B9-2390-475A-947B-AFAB55BFBCF1}">
            <pc226:cmChg xmlns:pc226="http://schemas.microsoft.com/office/powerpoint/2022/06/main/command" chg="mod">
              <pc226:chgData name="Fernández Torres, Luis Enrique (he/him)" userId="S::lfernandez@apcoworldwide.com::819abf18-ac91-49b5-9f2e-9d63e7e5b823" providerId="AD" clId="Web-{CE3D8F75-8B60-C954-A987-22CAD181C3EC}" dt="2025-07-30T14:38:10.489" v="52" actId="20577"/>
              <pc2:cmMkLst xmlns:pc2="http://schemas.microsoft.com/office/powerpoint/2019/9/main/command">
                <pc:docMk/>
                <pc:sldMk cId="2780331319" sldId="268"/>
                <pc2:cmMk id="{7B18E58D-2B99-4C05-97DF-844CBCC0F490}"/>
              </pc2:cmMkLst>
            </pc226:cmChg>
          </p:ext>
        </pc:extLst>
      </pc:sldChg>
    </pc:docChg>
  </pc:docChgLst>
  <pc:docChgLst>
    <pc:chgData name="Lynch, Katie (she/her)" userId="S::klynch@apcoworldwide.com::f262ee99-a859-437f-85b0-5cfc44dff8cc" providerId="AD" clId="Web-{7129F6AF-2807-E947-5B54-F2DB8CB7A30B}"/>
    <pc:docChg chg="modSld">
      <pc:chgData name="Lynch, Katie (she/her)" userId="S::klynch@apcoworldwide.com::f262ee99-a859-437f-85b0-5cfc44dff8cc" providerId="AD" clId="Web-{7129F6AF-2807-E947-5B54-F2DB8CB7A30B}" dt="2025-07-31T21:51:55.228" v="6" actId="20577"/>
      <pc:docMkLst>
        <pc:docMk/>
      </pc:docMkLst>
      <pc:sldChg chg="modSp modCm">
        <pc:chgData name="Lynch, Katie (she/her)" userId="S::klynch@apcoworldwide.com::f262ee99-a859-437f-85b0-5cfc44dff8cc" providerId="AD" clId="Web-{7129F6AF-2807-E947-5B54-F2DB8CB7A30B}" dt="2025-07-31T21:51:55.228" v="6" actId="20577"/>
        <pc:sldMkLst>
          <pc:docMk/>
          <pc:sldMk cId="986021846" sldId="258"/>
        </pc:sldMkLst>
        <pc:spChg chg="mod">
          <ac:chgData name="Lynch, Katie (she/her)" userId="S::klynch@apcoworldwide.com::f262ee99-a859-437f-85b0-5cfc44dff8cc" providerId="AD" clId="Web-{7129F6AF-2807-E947-5B54-F2DB8CB7A30B}" dt="2025-07-31T21:51:55.228" v="6" actId="20577"/>
          <ac:spMkLst>
            <pc:docMk/>
            <pc:sldMk cId="986021846" sldId="258"/>
            <ac:spMk id="3" creationId="{61EB1265-6D3B-E97C-7BDB-5699FFFFA1CF}"/>
          </ac:spMkLst>
        </pc:spChg>
        <pc:extLst>
          <p:ext xmlns:p="http://schemas.openxmlformats.org/presentationml/2006/main" uri="{D6D511B9-2390-475A-947B-AFAB55BFBCF1}">
            <pc226:cmChg xmlns:pc226="http://schemas.microsoft.com/office/powerpoint/2022/06/main/command" chg="mod">
              <pc226:chgData name="Lynch, Katie (she/her)" userId="S::klynch@apcoworldwide.com::f262ee99-a859-437f-85b0-5cfc44dff8cc" providerId="AD" clId="Web-{7129F6AF-2807-E947-5B54-F2DB8CB7A30B}" dt="2025-07-31T21:51:55.228" v="6" actId="20577"/>
              <pc2:cmMkLst xmlns:pc2="http://schemas.microsoft.com/office/powerpoint/2019/9/main/command">
                <pc:docMk/>
                <pc:sldMk cId="986021846" sldId="258"/>
                <pc2:cmMk id="{55B8298E-164E-4707-9E07-95D1A5040E26}"/>
              </pc2:cmMkLst>
            </pc226:cmChg>
          </p:ext>
        </pc:extLst>
      </pc:sldChg>
      <pc:sldChg chg="modSp modCm">
        <pc:chgData name="Lynch, Katie (she/her)" userId="S::klynch@apcoworldwide.com::f262ee99-a859-437f-85b0-5cfc44dff8cc" providerId="AD" clId="Web-{7129F6AF-2807-E947-5B54-F2DB8CB7A30B}" dt="2025-07-31T21:51:01.617" v="1" actId="20577"/>
        <pc:sldMkLst>
          <pc:docMk/>
          <pc:sldMk cId="2331109258" sldId="259"/>
        </pc:sldMkLst>
        <pc:spChg chg="mod">
          <ac:chgData name="Lynch, Katie (she/her)" userId="S::klynch@apcoworldwide.com::f262ee99-a859-437f-85b0-5cfc44dff8cc" providerId="AD" clId="Web-{7129F6AF-2807-E947-5B54-F2DB8CB7A30B}" dt="2025-07-31T21:51:01.617" v="1" actId="20577"/>
          <ac:spMkLst>
            <pc:docMk/>
            <pc:sldMk cId="2331109258" sldId="259"/>
            <ac:spMk id="3" creationId="{736A202F-0B78-E8DB-4D65-D9853D5DA1FB}"/>
          </ac:spMkLst>
        </pc:spChg>
        <pc:extLst>
          <p:ext xmlns:p="http://schemas.openxmlformats.org/presentationml/2006/main" uri="{D6D511B9-2390-475A-947B-AFAB55BFBCF1}">
            <pc226:cmChg xmlns:pc226="http://schemas.microsoft.com/office/powerpoint/2022/06/main/command" chg="mod">
              <pc226:chgData name="Lynch, Katie (she/her)" userId="S::klynch@apcoworldwide.com::f262ee99-a859-437f-85b0-5cfc44dff8cc" providerId="AD" clId="Web-{7129F6AF-2807-E947-5B54-F2DB8CB7A30B}" dt="2025-07-31T21:50:51.929" v="0" actId="20577"/>
              <pc2:cmMkLst xmlns:pc2="http://schemas.microsoft.com/office/powerpoint/2019/9/main/command">
                <pc:docMk/>
                <pc:sldMk cId="2331109258" sldId="259"/>
                <pc2:cmMk id="{0807AF33-809A-4483-9CAA-A697CC74CAED}"/>
              </pc2:cmMkLst>
            </pc226:cmChg>
          </p:ext>
        </pc:extLst>
      </pc:sldChg>
    </pc:docChg>
  </pc:docChgLst>
  <pc:docChgLst>
    <pc:chgData name="Fernández Torres, Luis Enrique (he/him)" userId="S::lfernandez@apcoworldwide.com::819abf18-ac91-49b5-9f2e-9d63e7e5b823" providerId="AD" clId="Web-{E41A9934-6562-60CD-96EE-B21D3E5914B7}"/>
    <pc:docChg chg="modSld">
      <pc:chgData name="Fernández Torres, Luis Enrique (he/him)" userId="S::lfernandez@apcoworldwide.com::819abf18-ac91-49b5-9f2e-9d63e7e5b823" providerId="AD" clId="Web-{E41A9934-6562-60CD-96EE-B21D3E5914B7}" dt="2025-07-30T14:43:04.927" v="5" actId="20577"/>
      <pc:docMkLst>
        <pc:docMk/>
      </pc:docMkLst>
      <pc:sldChg chg="modSp">
        <pc:chgData name="Fernández Torres, Luis Enrique (he/him)" userId="S::lfernandez@apcoworldwide.com::819abf18-ac91-49b5-9f2e-9d63e7e5b823" providerId="AD" clId="Web-{E41A9934-6562-60CD-96EE-B21D3E5914B7}" dt="2025-07-30T14:43:04.927" v="5" actId="20577"/>
        <pc:sldMkLst>
          <pc:docMk/>
          <pc:sldMk cId="2331109258" sldId="259"/>
        </pc:sldMkLst>
        <pc:spChg chg="mod">
          <ac:chgData name="Fernández Torres, Luis Enrique (he/him)" userId="S::lfernandez@apcoworldwide.com::819abf18-ac91-49b5-9f2e-9d63e7e5b823" providerId="AD" clId="Web-{E41A9934-6562-60CD-96EE-B21D3E5914B7}" dt="2025-07-30T14:43:04.927" v="5" actId="20577"/>
          <ac:spMkLst>
            <pc:docMk/>
            <pc:sldMk cId="2331109258" sldId="259"/>
            <ac:spMk id="3" creationId="{736A202F-0B78-E8DB-4D65-D9853D5DA1FB}"/>
          </ac:spMkLst>
        </pc:spChg>
      </pc:sldChg>
    </pc:docChg>
  </pc:docChgLst>
  <pc:docChgLst>
    <pc:chgData name="Guest User" userId="S::urn:spo:tenantanon#77a5f620-9d77-47db-a0cd-64c70948d532::" providerId="AD" clId="Web-{2670D761-0FB1-31CD-0EA3-2E091E8C8089}"/>
    <pc:docChg chg="mod">
      <pc:chgData name="Guest User" userId="S::urn:spo:tenantanon#77a5f620-9d77-47db-a0cd-64c70948d532::" providerId="AD" clId="Web-{2670D761-0FB1-31CD-0EA3-2E091E8C8089}" dt="2025-07-31T19:16:44.675" v="0"/>
      <pc:docMkLst>
        <pc:docMk/>
      </pc:docMkLst>
    </pc:docChg>
  </pc:docChgLst>
</pc:chgInfo>
</file>

<file path=ppt/comments/modernComment_102_3AC57FD6.xml><?xml version="1.0" encoding="utf-8"?>
<p188:cmLst xmlns:a="http://schemas.openxmlformats.org/drawingml/2006/main" xmlns:r="http://schemas.openxmlformats.org/officeDocument/2006/relationships" xmlns:p188="http://schemas.microsoft.com/office/powerpoint/2018/8/main">
  <p188:cm id="{55B8298E-164E-4707-9E07-95D1A5040E26}" authorId="{F006387E-227B-F40B-0F19-D0A23F861889}" status="resolved" created="2025-07-31T19:16:44.675" complete="100000">
    <ac:txMkLst xmlns:ac="http://schemas.microsoft.com/office/drawing/2013/main/command">
      <pc:docMk xmlns:pc="http://schemas.microsoft.com/office/powerpoint/2013/main/command"/>
      <pc:sldMk xmlns:pc="http://schemas.microsoft.com/office/powerpoint/2013/main/command" cId="986021846" sldId="258"/>
      <ac:spMk id="3" creationId="{61EB1265-6D3B-E97C-7BDB-5699FFFFA1CF}"/>
      <ac:txMk cp="167" len="12">
        <ac:context len="415" hash="3596808609"/>
      </ac:txMk>
    </ac:txMkLst>
    <p188:pos x="1739660" y="1696528"/>
    <p188:txBody>
      <a:bodyPr/>
      <a:lstStyle/>
      <a:p>
        <a:r>
          <a:rPr lang="en-US"/>
          <a:t>add: (high schools) after secundarias</a:t>
        </a:r>
      </a:p>
    </p188:txBody>
  </p188:cm>
</p188:cmLst>
</file>

<file path=ppt/comments/modernComment_103_8AF1E78A.xml><?xml version="1.0" encoding="utf-8"?>
<p188:cmLst xmlns:a="http://schemas.openxmlformats.org/drawingml/2006/main" xmlns:r="http://schemas.openxmlformats.org/officeDocument/2006/relationships" xmlns:p188="http://schemas.microsoft.com/office/powerpoint/2018/8/main">
  <p188:cm id="{0807AF33-809A-4483-9CAA-A697CC74CAED}" authorId="{F006387E-227B-F40B-0F19-D0A23F861889}" status="resolved" created="2025-07-31T19:19:39.881" complete="100000">
    <ac:txMkLst xmlns:ac="http://schemas.microsoft.com/office/drawing/2013/main/command">
      <pc:docMk xmlns:pc="http://schemas.microsoft.com/office/powerpoint/2013/main/command"/>
      <pc:sldMk xmlns:pc="http://schemas.microsoft.com/office/powerpoint/2013/main/command" cId="2331109258" sldId="259"/>
      <ac:spMk id="3" creationId="{736A202F-0B78-E8DB-4D65-D9853D5DA1FB}"/>
      <ac:txMk cp="47" len="15">
        <ac:context len="1249" hash="2996515739"/>
      </ac:txMk>
    </ac:txMkLst>
    <p188:pos x="5147094" y="345056"/>
    <p188:txBody>
      <a:bodyPr/>
      <a:lstStyle/>
      <a:p>
        <a:r>
          <a:rPr lang="en-US"/>
          <a:t>high schools**</a:t>
        </a:r>
      </a:p>
    </p188:txBody>
  </p188:cm>
</p188:cmLst>
</file>

<file path=ppt/comments/modernComment_107_57707E96.xml><?xml version="1.0" encoding="utf-8"?>
<p188:cmLst xmlns:a="http://schemas.openxmlformats.org/drawingml/2006/main" xmlns:r="http://schemas.openxmlformats.org/officeDocument/2006/relationships" xmlns:p188="http://schemas.microsoft.com/office/powerpoint/2018/8/main">
  <p188:cm id="{B9451087-DA13-4329-8311-77AD050984C0}" authorId="{1F1C6AC0-F6BC-7F6A-DD83-77E121C13A7E}" status="resolved" created="2025-07-19T20:26:23.630" complete="100000">
    <ac:deMkLst xmlns:ac="http://schemas.microsoft.com/office/drawing/2013/main/command">
      <pc:docMk xmlns:pc="http://schemas.microsoft.com/office/powerpoint/2013/main/command"/>
      <pc:sldMk xmlns:pc="http://schemas.microsoft.com/office/powerpoint/2013/main/command" cId="1466990230" sldId="263"/>
      <ac:spMk id="8" creationId="{5DE975C0-DB7F-46EB-A5A5-F9D2ECC25379}"/>
    </ac:deMkLst>
    <p188:txBody>
      <a:bodyPr/>
      <a:lstStyle/>
      <a:p>
        <a:r>
          <a:rPr lang="en-US"/>
          <a:t>include high school in parenthesis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3589CF-34AD-864E-9B86-7B618743CAD4}" type="datetimeFigureOut">
              <a:rPr lang="en-US" smtClean="0"/>
              <a:t>7/31/2025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D8167C-6D76-314E-883E-64881391938D}" type="slidenum">
              <a:rPr lang="en-US" smtClean="0"/>
              <a:t>‹#›</a:t>
            </a:fld>
            <a:endParaRPr lang="en-US"/>
          </a:p>
        </p:txBody>
      </p:sp>
    </p:spTree>
    <p:extLst>
      <p:ext uri="{BB962C8B-B14F-4D97-AF65-F5344CB8AC3E}">
        <p14:creationId xmlns:p14="http://schemas.microsoft.com/office/powerpoint/2010/main" val="3926314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3</a:t>
            </a:fld>
            <a:endParaRPr lang="en-US"/>
          </a:p>
        </p:txBody>
      </p:sp>
    </p:spTree>
    <p:extLst>
      <p:ext uri="{BB962C8B-B14F-4D97-AF65-F5344CB8AC3E}">
        <p14:creationId xmlns:p14="http://schemas.microsoft.com/office/powerpoint/2010/main" val="741171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4</a:t>
            </a:fld>
            <a:endParaRPr lang="en-US"/>
          </a:p>
        </p:txBody>
      </p:sp>
    </p:spTree>
    <p:extLst>
      <p:ext uri="{BB962C8B-B14F-4D97-AF65-F5344CB8AC3E}">
        <p14:creationId xmlns:p14="http://schemas.microsoft.com/office/powerpoint/2010/main" val="3212032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7</a:t>
            </a:fld>
            <a:endParaRPr lang="en-US"/>
          </a:p>
        </p:txBody>
      </p:sp>
    </p:spTree>
    <p:extLst>
      <p:ext uri="{BB962C8B-B14F-4D97-AF65-F5344CB8AC3E}">
        <p14:creationId xmlns:p14="http://schemas.microsoft.com/office/powerpoint/2010/main" val="3163870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8</a:t>
            </a:fld>
            <a:endParaRPr lang="en-US"/>
          </a:p>
        </p:txBody>
      </p:sp>
    </p:spTree>
    <p:extLst>
      <p:ext uri="{BB962C8B-B14F-4D97-AF65-F5344CB8AC3E}">
        <p14:creationId xmlns:p14="http://schemas.microsoft.com/office/powerpoint/2010/main" val="2698244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F1F5E-EEB2-14AA-F5A3-7FE16BE02B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FDF1B1-C701-5EE9-54EE-86ADEFBA8D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FF8AC6-F0C3-BCFE-BC59-5B30BD4A2DE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8A3CDB3-0431-A369-4B9F-ACAE9959FF1D}"/>
              </a:ext>
            </a:extLst>
          </p:cNvPr>
          <p:cNvSpPr>
            <a:spLocks noGrp="1"/>
          </p:cNvSpPr>
          <p:nvPr>
            <p:ph type="sldNum" sz="quarter" idx="5"/>
          </p:nvPr>
        </p:nvSpPr>
        <p:spPr/>
        <p:txBody>
          <a:bodyPr/>
          <a:lstStyle/>
          <a:p>
            <a:fld id="{AED8167C-6D76-314E-883E-64881391938D}" type="slidenum">
              <a:rPr lang="en-US" smtClean="0"/>
              <a:t>9</a:t>
            </a:fld>
            <a:endParaRPr lang="en-US"/>
          </a:p>
        </p:txBody>
      </p:sp>
    </p:spTree>
    <p:extLst>
      <p:ext uri="{BB962C8B-B14F-4D97-AF65-F5344CB8AC3E}">
        <p14:creationId xmlns:p14="http://schemas.microsoft.com/office/powerpoint/2010/main" val="2906734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12</a:t>
            </a:fld>
            <a:endParaRPr lang="en-US"/>
          </a:p>
        </p:txBody>
      </p:sp>
    </p:spTree>
    <p:extLst>
      <p:ext uri="{BB962C8B-B14F-4D97-AF65-F5344CB8AC3E}">
        <p14:creationId xmlns:p14="http://schemas.microsoft.com/office/powerpoint/2010/main" val="4292756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ED8167C-6D76-314E-883E-64881391938D}" type="slidenum">
              <a:rPr lang="en-US" smtClean="0"/>
              <a:t>13</a:t>
            </a:fld>
            <a:endParaRPr lang="en-US"/>
          </a:p>
        </p:txBody>
      </p:sp>
    </p:spTree>
    <p:extLst>
      <p:ext uri="{BB962C8B-B14F-4D97-AF65-F5344CB8AC3E}">
        <p14:creationId xmlns:p14="http://schemas.microsoft.com/office/powerpoint/2010/main" val="39598031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741680" y="1324319"/>
            <a:ext cx="6685280" cy="2387600"/>
          </a:xfrm>
        </p:spPr>
        <p:txBody>
          <a:bodyPr anchor="b"/>
          <a:lstStyle>
            <a:lvl1pPr algn="l">
              <a:defRPr sz="60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741680" y="3960280"/>
            <a:ext cx="4216400" cy="1426723"/>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E5AB3058-F873-3BBD-273A-BD5A443F18C8}"/>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4235550475"/>
      </p:ext>
    </p:extLst>
  </p:cSld>
  <p:clrMapOvr>
    <a:masterClrMapping/>
  </p:clrMapOvr>
  <p:extLst>
    <p:ext uri="{DCECCB84-F9BA-43D5-87BE-67443E8EF086}">
      <p15:sldGuideLst xmlns:p15="http://schemas.microsoft.com/office/powerpoint/2012/main">
        <p15:guide id="1" orient="horz" pos="4032" userDrawn="1">
          <p15:clr>
            <a:srgbClr val="FBAE40"/>
          </p15:clr>
        </p15:guide>
        <p15:guide id="2" orient="horz" pos="144" userDrawn="1">
          <p15:clr>
            <a:srgbClr val="FBAE40"/>
          </p15:clr>
        </p15:guide>
        <p15:guide id="3" orient="horz" pos="4176" userDrawn="1">
          <p15:clr>
            <a:srgbClr val="FBAE40"/>
          </p15:clr>
        </p15:guide>
        <p15:guide id="4" pos="144" userDrawn="1">
          <p15:clr>
            <a:srgbClr val="FBAE40"/>
          </p15:clr>
        </p15:guide>
        <p15:guide id="5" pos="7536" userDrawn="1">
          <p15:clr>
            <a:srgbClr val="FBAE40"/>
          </p15:clr>
        </p15:guide>
        <p15:guide id="6" orient="horz" pos="288" userDrawn="1">
          <p15:clr>
            <a:srgbClr val="FBAE40"/>
          </p15:clr>
        </p15:guide>
        <p15:guide id="7" pos="288" userDrawn="1">
          <p15:clr>
            <a:srgbClr val="FBAE40"/>
          </p15:clr>
        </p15:guide>
        <p15:guide id="8" pos="73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s and Content 2">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DAFB40CD-BE45-D3C0-0767-02A5692AEE91}"/>
              </a:ext>
            </a:extLst>
          </p:cNvPr>
          <p:cNvSpPr/>
          <p:nvPr userDrawn="1"/>
        </p:nvSpPr>
        <p:spPr>
          <a:xfrm>
            <a:off x="228599" y="1447800"/>
            <a:ext cx="4832669" cy="5175138"/>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4833306" y="1677946"/>
            <a:ext cx="3679438" cy="2243123"/>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4833895" y="4149668"/>
            <a:ext cx="3678898" cy="2251131"/>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7200" y="1677946"/>
            <a:ext cx="4147507" cy="4722854"/>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a:extLst>
              <a:ext uri="{FF2B5EF4-FFF2-40B4-BE49-F238E27FC236}">
                <a16:creationId xmlns:a16="http://schemas.microsoft.com/office/drawing/2014/main" id="{5DD5B126-B046-C8DA-3AC0-44669A49322A}"/>
              </a:ext>
            </a:extLst>
          </p:cNvPr>
          <p:cNvSpPr>
            <a:spLocks noGrp="1"/>
          </p:cNvSpPr>
          <p:nvPr>
            <p:ph idx="14"/>
          </p:nvPr>
        </p:nvSpPr>
        <p:spPr>
          <a:xfrm>
            <a:off x="8740755" y="1677946"/>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73C78764-8EF2-276E-5CE6-471F7A8EFCAC}"/>
              </a:ext>
            </a:extLst>
          </p:cNvPr>
          <p:cNvSpPr>
            <a:spLocks noGrp="1"/>
          </p:cNvSpPr>
          <p:nvPr>
            <p:ph idx="15"/>
          </p:nvPr>
        </p:nvSpPr>
        <p:spPr>
          <a:xfrm>
            <a:off x="8740755" y="4148529"/>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E7BC75FC-F618-76F2-371E-0E5EAC2C2449}"/>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3" name="TextBox 2">
            <a:extLst>
              <a:ext uri="{FF2B5EF4-FFF2-40B4-BE49-F238E27FC236}">
                <a16:creationId xmlns:a16="http://schemas.microsoft.com/office/drawing/2014/main" id="{EFC2B14C-EE2D-F048-ECA4-8B2D751C7699}"/>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2049991125"/>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yebrow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894471"/>
            <a:ext cx="11277600"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644643"/>
            <a:ext cx="11277600"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4" y="631482"/>
            <a:ext cx="11277600"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6" name="Picture 5">
            <a:extLst>
              <a:ext uri="{FF2B5EF4-FFF2-40B4-BE49-F238E27FC236}">
                <a16:creationId xmlns:a16="http://schemas.microsoft.com/office/drawing/2014/main" id="{BECCBB17-D54B-2423-FCD4-A90DB20844C4}"/>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4EEE561B-B285-422E-C5A2-4331BAC219D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3872522979"/>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894471"/>
            <a:ext cx="6657407"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644643"/>
            <a:ext cx="6657407"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3" y="631482"/>
            <a:ext cx="6657407"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D6450F3C-1F52-7F5E-80D5-C9A99FC76187}"/>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33A1AE04-D63A-E173-C2A7-535C2F63A1F1}"/>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133551570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697160"/>
            <a:ext cx="6657407"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447800"/>
            <a:ext cx="6657407"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239A7A5A-B9C3-CF9E-D3E5-14B72C798994}"/>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A8FA58AC-5521-0C70-73EE-77E72690D070}"/>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Guía </a:t>
            </a:r>
            <a:r>
              <a:rPr lang="en-US" sz="1200" b="0" i="0" kern="1200" err="1">
                <a:solidFill>
                  <a:schemeClr val="tx1"/>
                </a:solidFill>
                <a:latin typeface="Plus Jakarta Sans" pitchFamily="2" charset="77"/>
                <a:ea typeface="+mn-ea"/>
                <a:cs typeface="Plus Jakarta Sans" pitchFamily="2" charset="77"/>
              </a:rPr>
              <a:t>Explicativa</a:t>
            </a:r>
            <a:r>
              <a:rPr lang="en-US" sz="1200" b="0" i="0" kern="1200">
                <a:solidFill>
                  <a:schemeClr val="tx1"/>
                </a:solidFill>
                <a:latin typeface="Plus Jakarta Sans" pitchFamily="2" charset="77"/>
                <a:ea typeface="+mn-ea"/>
                <a:cs typeface="Plus Jakarta Sans" pitchFamily="2" charset="77"/>
              </a:rPr>
              <a:t>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694331207"/>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chemeClr val="bg1"/>
        </a:solidFill>
        <a:effectLst/>
      </p:bgPr>
    </p:bg>
    <p:spTree>
      <p:nvGrpSpPr>
        <p:cNvPr id="1" name=""/>
        <p:cNvGrpSpPr/>
        <p:nvPr/>
      </p:nvGrpSpPr>
      <p:grpSpPr>
        <a:xfrm>
          <a:off x="0" y="0"/>
          <a:ext cx="0" cy="0"/>
          <a:chOff x="0" y="0"/>
          <a:chExt cx="0" cy="0"/>
        </a:xfrm>
      </p:grpSpPr>
      <p:pic>
        <p:nvPicPr>
          <p:cNvPr id="8" name="Picture 7" descr="A group of people laughing&#10;&#10;Description automatically generated">
            <a:extLst>
              <a:ext uri="{FF2B5EF4-FFF2-40B4-BE49-F238E27FC236}">
                <a16:creationId xmlns:a16="http://schemas.microsoft.com/office/drawing/2014/main" id="{6E2BAA8A-8C59-75F0-6398-290E1942E591}"/>
              </a:ext>
            </a:extLst>
          </p:cNvPr>
          <p:cNvPicPr>
            <a:picLocks noChangeAspect="1"/>
          </p:cNvPicPr>
          <p:nvPr userDrawn="1"/>
        </p:nvPicPr>
        <p:blipFill rotWithShape="1">
          <a:blip r:embed="rId2"/>
          <a:srcRect r="14875"/>
          <a:stretch/>
        </p:blipFill>
        <p:spPr>
          <a:xfrm>
            <a:off x="0" y="1"/>
            <a:ext cx="12192000" cy="6858000"/>
          </a:xfrm>
          <a:prstGeom prst="rect">
            <a:avLst/>
          </a:prstGeom>
        </p:spPr>
      </p:pic>
      <p:sp>
        <p:nvSpPr>
          <p:cNvPr id="4" name="Rounded Rectangle 3">
            <a:extLst>
              <a:ext uri="{FF2B5EF4-FFF2-40B4-BE49-F238E27FC236}">
                <a16:creationId xmlns:a16="http://schemas.microsoft.com/office/drawing/2014/main" id="{DAC64492-A724-8CED-A620-493B9A5F2F2D}"/>
              </a:ext>
            </a:extLst>
          </p:cNvPr>
          <p:cNvSpPr/>
          <p:nvPr userDrawn="1"/>
        </p:nvSpPr>
        <p:spPr>
          <a:xfrm>
            <a:off x="457200" y="457200"/>
            <a:ext cx="11277600" cy="5943600"/>
          </a:xfrm>
          <a:prstGeom prst="roundRect">
            <a:avLst>
              <a:gd name="adj" fmla="val 3774"/>
            </a:avLst>
          </a:prstGeom>
          <a:solidFill>
            <a:schemeClr val="tx1">
              <a:alpha val="9035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741680" y="1506063"/>
            <a:ext cx="6685280" cy="2387600"/>
          </a:xfrm>
        </p:spPr>
        <p:txBody>
          <a:bodyPr anchor="b"/>
          <a:lstStyle>
            <a:lvl1pPr algn="l">
              <a:defRPr sz="60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741680" y="4329448"/>
            <a:ext cx="4216400" cy="1426723"/>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a:extLst>
              <a:ext uri="{FF2B5EF4-FFF2-40B4-BE49-F238E27FC236}">
                <a16:creationId xmlns:a16="http://schemas.microsoft.com/office/drawing/2014/main" id="{554C0485-59E8-2395-9D98-6A27DD9F83DE}"/>
              </a:ext>
            </a:extLst>
          </p:cNvPr>
          <p:cNvPicPr>
            <a:picLocks noChangeAspect="1"/>
          </p:cNvPicPr>
          <p:nvPr userDrawn="1"/>
        </p:nvPicPr>
        <p:blipFill rotWithShape="1">
          <a:blip r:embed="rId3">
            <a:alphaModFix/>
          </a:blip>
          <a:srcRect l="36157" r="14875"/>
          <a:stretch/>
        </p:blipFill>
        <p:spPr>
          <a:xfrm>
            <a:off x="5178545" y="1"/>
            <a:ext cx="7013456" cy="6858000"/>
          </a:xfrm>
          <a:prstGeom prst="rect">
            <a:avLst/>
          </a:prstGeom>
        </p:spPr>
      </p:pic>
      <p:pic>
        <p:nvPicPr>
          <p:cNvPr id="11" name="Graphic 10">
            <a:extLst>
              <a:ext uri="{FF2B5EF4-FFF2-40B4-BE49-F238E27FC236}">
                <a16:creationId xmlns:a16="http://schemas.microsoft.com/office/drawing/2014/main" id="{0EF04617-14D1-6074-5B44-FFBBFBDBA97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741680" y="737152"/>
            <a:ext cx="3513816" cy="286843"/>
          </a:xfrm>
          <a:prstGeom prst="rect">
            <a:avLst/>
          </a:prstGeom>
        </p:spPr>
      </p:pic>
    </p:spTree>
    <p:extLst>
      <p:ext uri="{BB962C8B-B14F-4D97-AF65-F5344CB8AC3E}">
        <p14:creationId xmlns:p14="http://schemas.microsoft.com/office/powerpoint/2010/main" val="3477577678"/>
      </p:ext>
    </p:extLst>
  </p:cSld>
  <p:clrMapOvr>
    <a:masterClrMapping/>
  </p:clrMapOvr>
  <p:extLst>
    <p:ext uri="{DCECCB84-F9BA-43D5-87BE-67443E8EF086}">
      <p15:sldGuideLst xmlns:p15="http://schemas.microsoft.com/office/powerpoint/2012/main">
        <p15:guide id="1" orient="horz" pos="4032" userDrawn="1">
          <p15:clr>
            <a:srgbClr val="FBAE40"/>
          </p15:clr>
        </p15:guide>
        <p15:guide id="2" orient="horz" pos="144" userDrawn="1">
          <p15:clr>
            <a:srgbClr val="FBAE40"/>
          </p15:clr>
        </p15:guide>
        <p15:guide id="3" orient="horz" pos="4176" userDrawn="1">
          <p15:clr>
            <a:srgbClr val="FBAE40"/>
          </p15:clr>
        </p15:guide>
        <p15:guide id="4" pos="144" userDrawn="1">
          <p15:clr>
            <a:srgbClr val="FBAE40"/>
          </p15:clr>
        </p15:guide>
        <p15:guide id="5" pos="7536" userDrawn="1">
          <p15:clr>
            <a:srgbClr val="FBAE40"/>
          </p15:clr>
        </p15:guide>
        <p15:guide id="6" orient="horz" pos="288" userDrawn="1">
          <p15:clr>
            <a:srgbClr val="FBAE40"/>
          </p15:clr>
        </p15:guide>
        <p15:guide id="7" pos="288" userDrawn="1">
          <p15:clr>
            <a:srgbClr val="FBAE40"/>
          </p15:clr>
        </p15:guide>
        <p15:guide id="8" pos="739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1">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1647"/>
            <a:ext cx="5445760" cy="1605501"/>
          </a:xfrm>
        </p:spPr>
        <p:txBody>
          <a:bodyPr anchor="t">
            <a:normAutofit/>
          </a:bodyPr>
          <a:lstStyle>
            <a:lvl1pPr algn="l">
              <a:defRPr sz="480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872"/>
            <a:ext cx="5445760" cy="78949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184958"/>
            <a:ext cx="5445125" cy="232898"/>
          </a:xfrm>
        </p:spPr>
        <p:txBody>
          <a:bodyPr anchor="t">
            <a:noAutofit/>
          </a:bodyPr>
          <a:lstStyle>
            <a:lvl1pPr marL="45720" indent="0">
              <a:buNone/>
              <a:defRPr sz="1600" b="1"/>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2599173"/>
            <a:ext cx="426720" cy="453390"/>
          </a:xfrm>
          <a:prstGeom prst="rect">
            <a:avLst/>
          </a:prstGeom>
        </p:spPr>
      </p:pic>
    </p:spTree>
    <p:extLst>
      <p:ext uri="{BB962C8B-B14F-4D97-AF65-F5344CB8AC3E}">
        <p14:creationId xmlns:p14="http://schemas.microsoft.com/office/powerpoint/2010/main" val="1410342343"/>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4">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1647"/>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872"/>
            <a:ext cx="5445760" cy="78949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184958"/>
            <a:ext cx="5445125" cy="232898"/>
          </a:xfrm>
        </p:spPr>
        <p:txBody>
          <a:bodyPr anchor="t">
            <a:noAutofit/>
          </a:bodyPr>
          <a:lstStyle>
            <a:lvl1pPr marL="45720" indent="0">
              <a:buNone/>
              <a:defRPr sz="1600" b="1">
                <a:solidFill>
                  <a:schemeClr val="bg1"/>
                </a:solidFill>
              </a:defRPr>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2599173"/>
            <a:ext cx="426720" cy="453390"/>
          </a:xfrm>
          <a:prstGeom prst="rect">
            <a:avLst/>
          </a:prstGeom>
        </p:spPr>
      </p:pic>
    </p:spTree>
    <p:extLst>
      <p:ext uri="{BB962C8B-B14F-4D97-AF65-F5344CB8AC3E}">
        <p14:creationId xmlns:p14="http://schemas.microsoft.com/office/powerpoint/2010/main" val="1329466998"/>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8076"/>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577"/>
            <a:ext cx="5445760" cy="865553"/>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sp>
        <p:nvSpPr>
          <p:cNvPr id="13" name="Text Placeholder 12">
            <a:extLst>
              <a:ext uri="{FF2B5EF4-FFF2-40B4-BE49-F238E27FC236}">
                <a16:creationId xmlns:a16="http://schemas.microsoft.com/office/drawing/2014/main" id="{8F1D6605-90FB-3DD6-783A-4AC7C26271FB}"/>
              </a:ext>
            </a:extLst>
          </p:cNvPr>
          <p:cNvSpPr>
            <a:spLocks noGrp="1"/>
          </p:cNvSpPr>
          <p:nvPr>
            <p:ph type="body" sz="quarter" idx="12" hasCustomPrompt="1"/>
          </p:nvPr>
        </p:nvSpPr>
        <p:spPr>
          <a:xfrm>
            <a:off x="955040" y="2183399"/>
            <a:ext cx="5445760" cy="249237"/>
          </a:xfrm>
        </p:spPr>
        <p:txBody>
          <a:bodyPr>
            <a:noAutofit/>
          </a:bodyPr>
          <a:lstStyle>
            <a:lvl1pPr marL="45720" indent="0">
              <a:buNone/>
              <a:defRPr sz="1600" b="1">
                <a:solidFill>
                  <a:schemeClr val="tx1"/>
                </a:solidFill>
              </a:defRPr>
            </a:lvl1pPr>
            <a:lvl2pPr marL="502920" indent="0">
              <a:buNone/>
              <a:defRPr sz="1600">
                <a:solidFill>
                  <a:schemeClr val="tx1"/>
                </a:solidFill>
              </a:defRPr>
            </a:lvl2pPr>
            <a:lvl3pPr marL="960120" indent="0">
              <a:buNone/>
              <a:defRPr sz="1600">
                <a:solidFill>
                  <a:schemeClr val="tx1"/>
                </a:solidFill>
              </a:defRPr>
            </a:lvl3pPr>
            <a:lvl4pPr marL="1417320" indent="0">
              <a:buNone/>
              <a:defRPr sz="1600">
                <a:solidFill>
                  <a:schemeClr val="tx1"/>
                </a:solidFill>
              </a:defRPr>
            </a:lvl4pPr>
            <a:lvl5pPr marL="1874520" indent="0">
              <a:buNone/>
              <a:defRPr sz="1600">
                <a:solidFill>
                  <a:schemeClr val="tx1"/>
                </a:solidFill>
              </a:defRPr>
            </a:lvl5pPr>
          </a:lstStyle>
          <a:p>
            <a:pPr lvl="0"/>
            <a:r>
              <a:rPr lang="en-US"/>
              <a:t>01.</a:t>
            </a:r>
          </a:p>
        </p:txBody>
      </p:sp>
      <p:pic>
        <p:nvPicPr>
          <p:cNvPr id="17" name="Picture 16">
            <a:extLst>
              <a:ext uri="{FF2B5EF4-FFF2-40B4-BE49-F238E27FC236}">
                <a16:creationId xmlns:a16="http://schemas.microsoft.com/office/drawing/2014/main" id="{CF5DC690-850B-8CF2-54AE-379B1CAD65FD}"/>
              </a:ext>
            </a:extLst>
          </p:cNvPr>
          <p:cNvPicPr>
            <a:picLocks noChangeAspect="1"/>
          </p:cNvPicPr>
          <p:nvPr userDrawn="1"/>
        </p:nvPicPr>
        <p:blipFill>
          <a:blip r:embed="rId2"/>
          <a:stretch>
            <a:fillRect/>
          </a:stretch>
        </p:blipFill>
        <p:spPr>
          <a:xfrm>
            <a:off x="455134" y="2599173"/>
            <a:ext cx="426720" cy="453390"/>
          </a:xfrm>
          <a:prstGeom prst="rect">
            <a:avLst/>
          </a:prstGeom>
        </p:spPr>
      </p:pic>
      <p:pic>
        <p:nvPicPr>
          <p:cNvPr id="18" name="Picture 17">
            <a:extLst>
              <a:ext uri="{FF2B5EF4-FFF2-40B4-BE49-F238E27FC236}">
                <a16:creationId xmlns:a16="http://schemas.microsoft.com/office/drawing/2014/main" id="{CA74F63A-498A-A527-1F06-88FFEA6B8426}"/>
              </a:ext>
            </a:extLst>
          </p:cNvPr>
          <p:cNvPicPr>
            <a:picLocks noChangeAspect="1"/>
          </p:cNvPicPr>
          <p:nvPr userDrawn="1"/>
        </p:nvPicPr>
        <p:blipFill>
          <a:blip r:embed="rId3"/>
          <a:stretch>
            <a:fillRect/>
          </a:stretch>
        </p:blipFill>
        <p:spPr>
          <a:xfrm>
            <a:off x="455134" y="219904"/>
            <a:ext cx="2189056" cy="183476"/>
          </a:xfrm>
          <a:prstGeom prst="rect">
            <a:avLst/>
          </a:prstGeom>
        </p:spPr>
      </p:pic>
    </p:spTree>
    <p:extLst>
      <p:ext uri="{BB962C8B-B14F-4D97-AF65-F5344CB8AC3E}">
        <p14:creationId xmlns:p14="http://schemas.microsoft.com/office/powerpoint/2010/main" val="4001326564"/>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3">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478371"/>
            <a:ext cx="5445760" cy="1605501"/>
          </a:xfrm>
        </p:spPr>
        <p:txBody>
          <a:bodyPr anchor="t">
            <a:normAutofit/>
          </a:bodyPr>
          <a:lstStyle>
            <a:lvl1pPr algn="l">
              <a:defRPr sz="48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955040" y="4083872"/>
            <a:ext cx="5445760" cy="782768"/>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8" name="Picture 7">
            <a:extLst>
              <a:ext uri="{FF2B5EF4-FFF2-40B4-BE49-F238E27FC236}">
                <a16:creationId xmlns:a16="http://schemas.microsoft.com/office/drawing/2014/main" id="{B085E25D-BECA-BDF1-FECA-F8593A8210ED}"/>
              </a:ext>
            </a:extLst>
          </p:cNvPr>
          <p:cNvPicPr>
            <a:picLocks noChangeAspect="1"/>
          </p:cNvPicPr>
          <p:nvPr userDrawn="1"/>
        </p:nvPicPr>
        <p:blipFill>
          <a:blip r:embed="rId2"/>
          <a:stretch>
            <a:fillRect/>
          </a:stretch>
        </p:blipFill>
        <p:spPr>
          <a:xfrm>
            <a:off x="455134" y="219904"/>
            <a:ext cx="2189056" cy="183476"/>
          </a:xfrm>
          <a:prstGeom prst="rect">
            <a:avLst/>
          </a:prstGeom>
        </p:spPr>
      </p:pic>
      <p:pic>
        <p:nvPicPr>
          <p:cNvPr id="9" name="Picture 8">
            <a:extLst>
              <a:ext uri="{FF2B5EF4-FFF2-40B4-BE49-F238E27FC236}">
                <a16:creationId xmlns:a16="http://schemas.microsoft.com/office/drawing/2014/main" id="{E1FCB3B3-BDA8-80E9-F258-457F22C25D44}"/>
              </a:ext>
            </a:extLst>
          </p:cNvPr>
          <p:cNvPicPr>
            <a:picLocks noChangeAspect="1"/>
          </p:cNvPicPr>
          <p:nvPr userDrawn="1"/>
        </p:nvPicPr>
        <p:blipFill>
          <a:blip r:embed="rId3"/>
          <a:stretch>
            <a:fillRect/>
          </a:stretch>
        </p:blipFill>
        <p:spPr>
          <a:xfrm>
            <a:off x="455134" y="2599173"/>
            <a:ext cx="426720" cy="453390"/>
          </a:xfrm>
          <a:prstGeom prst="rect">
            <a:avLst/>
          </a:prstGeom>
        </p:spPr>
      </p:pic>
      <p:sp>
        <p:nvSpPr>
          <p:cNvPr id="12" name="Text Placeholder 11">
            <a:extLst>
              <a:ext uri="{FF2B5EF4-FFF2-40B4-BE49-F238E27FC236}">
                <a16:creationId xmlns:a16="http://schemas.microsoft.com/office/drawing/2014/main" id="{BAB82884-0669-1DDC-8483-EABE70DA35D4}"/>
              </a:ext>
            </a:extLst>
          </p:cNvPr>
          <p:cNvSpPr>
            <a:spLocks noGrp="1"/>
          </p:cNvSpPr>
          <p:nvPr>
            <p:ph type="body" sz="quarter" idx="12" hasCustomPrompt="1"/>
          </p:nvPr>
        </p:nvSpPr>
        <p:spPr>
          <a:xfrm>
            <a:off x="955675" y="2191590"/>
            <a:ext cx="5445125" cy="273050"/>
          </a:xfrm>
        </p:spPr>
        <p:txBody>
          <a:bodyPr>
            <a:noAutofit/>
          </a:bodyPr>
          <a:lstStyle>
            <a:lvl1pPr marL="45720" indent="0">
              <a:buNone/>
              <a:defRPr sz="1600" b="1">
                <a:solidFill>
                  <a:schemeClr val="bg1"/>
                </a:solidFill>
              </a:defRPr>
            </a:lvl1pPr>
            <a:lvl2pPr marL="502920" indent="0">
              <a:buNone/>
              <a:defRPr sz="1600">
                <a:solidFill>
                  <a:schemeClr val="bg1"/>
                </a:solidFill>
              </a:defRPr>
            </a:lvl2pPr>
            <a:lvl3pPr marL="960120" indent="0">
              <a:buNone/>
              <a:defRPr sz="1600">
                <a:solidFill>
                  <a:schemeClr val="bg1"/>
                </a:solidFill>
              </a:defRPr>
            </a:lvl3pPr>
            <a:lvl4pPr marL="1417320" indent="0">
              <a:buNone/>
              <a:defRPr sz="1600">
                <a:solidFill>
                  <a:schemeClr val="bg1"/>
                </a:solidFill>
              </a:defRPr>
            </a:lvl4pPr>
            <a:lvl5pPr marL="1874520" indent="0">
              <a:buNone/>
              <a:defRPr sz="1600">
                <a:solidFill>
                  <a:schemeClr val="bg1"/>
                </a:solidFill>
              </a:defRPr>
            </a:lvl5pPr>
          </a:lstStyle>
          <a:p>
            <a:pPr lvl="0"/>
            <a:r>
              <a:rPr lang="en-US"/>
              <a:t>01.</a:t>
            </a:r>
          </a:p>
        </p:txBody>
      </p:sp>
    </p:spTree>
    <p:extLst>
      <p:ext uri="{BB962C8B-B14F-4D97-AF65-F5344CB8AC3E}">
        <p14:creationId xmlns:p14="http://schemas.microsoft.com/office/powerpoint/2010/main" val="468995462"/>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1">
    <p:bg>
      <p:bgPr>
        <a:solidFill>
          <a:schemeClr val="tx1"/>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E939508-CDA1-137A-864F-EC2D6BCCDBB4}"/>
              </a:ext>
            </a:extLst>
          </p:cNvPr>
          <p:cNvSpPr/>
          <p:nvPr userDrawn="1"/>
        </p:nvSpPr>
        <p:spPr>
          <a:xfrm>
            <a:off x="228600" y="467475"/>
            <a:ext cx="11734800" cy="6155463"/>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solidFill>
                  <a:schemeClr val="tx1"/>
                </a:solidFill>
              </a:defRPr>
            </a:lvl1pPr>
            <a:lvl2pPr indent="-182880">
              <a:lnSpc>
                <a:spcPct val="110000"/>
              </a:lnSpc>
              <a:spcAft>
                <a:spcPts val="600"/>
              </a:spcAft>
              <a:buClr>
                <a:schemeClr val="accent1"/>
              </a:buClr>
              <a:defRPr sz="1800">
                <a:solidFill>
                  <a:schemeClr val="tx1"/>
                </a:solidFill>
              </a:defRPr>
            </a:lvl2pPr>
            <a:lvl3pPr indent="-182880">
              <a:lnSpc>
                <a:spcPct val="110000"/>
              </a:lnSpc>
              <a:spcAft>
                <a:spcPts val="600"/>
              </a:spcAft>
              <a:buClr>
                <a:schemeClr val="accent1"/>
              </a:buClr>
              <a:defRPr sz="1600">
                <a:solidFill>
                  <a:schemeClr val="tx1"/>
                </a:solidFill>
              </a:defRPr>
            </a:lvl3pPr>
            <a:lvl4pPr indent="-182880">
              <a:lnSpc>
                <a:spcPct val="110000"/>
              </a:lnSpc>
              <a:spcAft>
                <a:spcPts val="600"/>
              </a:spcAft>
              <a:buClr>
                <a:schemeClr val="accent1"/>
              </a:buClr>
              <a:defRPr sz="1400">
                <a:solidFill>
                  <a:schemeClr val="tx1"/>
                </a:solidFill>
              </a:defRPr>
            </a:lvl4pPr>
            <a:lvl5pPr indent="-182880">
              <a:lnSpc>
                <a:spcPct val="110000"/>
              </a:lnSpc>
              <a:spcAft>
                <a:spcPts val="600"/>
              </a:spcAft>
              <a:buClr>
                <a:schemeClr val="accent1"/>
              </a:buCl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Graphic 7">
            <a:extLst>
              <a:ext uri="{FF2B5EF4-FFF2-40B4-BE49-F238E27FC236}">
                <a16:creationId xmlns:a16="http://schemas.microsoft.com/office/drawing/2014/main" id="{D76FE77E-9A09-13AB-BF9B-0DFD3470C8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4" name="TextBox 3">
            <a:extLst>
              <a:ext uri="{FF2B5EF4-FFF2-40B4-BE49-F238E27FC236}">
                <a16:creationId xmlns:a16="http://schemas.microsoft.com/office/drawing/2014/main" id="{6E89C9A0-9501-693F-688E-96B6CE5D3037}"/>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bg1"/>
                </a:solidFill>
                <a:latin typeface="Plus Jakarta Sans" pitchFamily="2" charset="77"/>
                <a:ea typeface="+mn-ea"/>
                <a:cs typeface="Plus Jakarta Sans" pitchFamily="2" charset="77"/>
              </a:rPr>
              <a:t>Guía </a:t>
            </a:r>
            <a:r>
              <a:rPr lang="en-US" sz="1200" b="0" i="0" kern="1200" err="1">
                <a:solidFill>
                  <a:schemeClr val="bg1"/>
                </a:solidFill>
                <a:latin typeface="Plus Jakarta Sans" pitchFamily="2" charset="77"/>
                <a:ea typeface="+mn-ea"/>
                <a:cs typeface="Plus Jakarta Sans" pitchFamily="2" charset="77"/>
              </a:rPr>
              <a:t>Explicativa</a:t>
            </a:r>
            <a:r>
              <a:rPr lang="en-US" sz="1200" b="0" i="0" kern="1200">
                <a:solidFill>
                  <a:schemeClr val="bg1"/>
                </a:solidFill>
                <a:latin typeface="Plus Jakarta Sans" pitchFamily="2" charset="77"/>
                <a:ea typeface="+mn-ea"/>
                <a:cs typeface="Plus Jakarta Sans" pitchFamily="2" charset="77"/>
              </a:rPr>
              <a:t>  |  </a:t>
            </a:r>
            <a:fld id="{A1B9DEC3-97AA-8142-AC72-D0FC5B5EED30}" type="slidenum">
              <a:rPr lang="en-US" sz="1200" b="0" i="0" kern="1200" smtClean="0">
                <a:solidFill>
                  <a:schemeClr val="bg1"/>
                </a:solidFill>
                <a:latin typeface="Plus Jakarta Sans" pitchFamily="2" charset="77"/>
                <a:ea typeface="+mn-ea"/>
                <a:cs typeface="Plus Jakarta Sans" pitchFamily="2" charset="77"/>
              </a:rPr>
              <a:pPr algn="r"/>
              <a:t>‹#›</a:t>
            </a:fld>
            <a:endParaRPr lang="en-US" sz="1200" b="0" i="0" kern="1200">
              <a:solidFill>
                <a:schemeClr val="bg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3372959950"/>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7B4FB5F-FED2-14DD-8320-827450EBC409}"/>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4" name="TextBox 3">
            <a:extLst>
              <a:ext uri="{FF2B5EF4-FFF2-40B4-BE49-F238E27FC236}">
                <a16:creationId xmlns:a16="http://schemas.microsoft.com/office/drawing/2014/main" id="{6482DBDC-6B00-2309-89EE-5421183BB1E7}"/>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Guía </a:t>
            </a:r>
            <a:r>
              <a:rPr lang="en-US" sz="1200" b="0" i="0" kern="1200" err="1">
                <a:solidFill>
                  <a:schemeClr val="tx1"/>
                </a:solidFill>
                <a:latin typeface="Plus Jakarta Sans" pitchFamily="2" charset="77"/>
                <a:ea typeface="+mn-ea"/>
                <a:cs typeface="Plus Jakarta Sans" pitchFamily="2" charset="77"/>
              </a:rPr>
              <a:t>Explicativa</a:t>
            </a:r>
            <a:r>
              <a:rPr lang="en-US" sz="1200" b="0" i="0" kern="1200">
                <a:solidFill>
                  <a:schemeClr val="tx1"/>
                </a:solidFill>
                <a:latin typeface="Plus Jakarta Sans" pitchFamily="2" charset="77"/>
                <a:ea typeface="+mn-ea"/>
                <a:cs typeface="Plus Jakarta Sans" pitchFamily="2" charset="77"/>
              </a:rPr>
              <a:t>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276929165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s and Content 1">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3A3FCB95-F07D-2E24-26F7-B5A7DFF9A198}"/>
              </a:ext>
            </a:extLst>
          </p:cNvPr>
          <p:cNvSpPr/>
          <p:nvPr userDrawn="1"/>
        </p:nvSpPr>
        <p:spPr>
          <a:xfrm>
            <a:off x="455134" y="1858736"/>
            <a:ext cx="11279666" cy="1660116"/>
          </a:xfrm>
          <a:prstGeom prst="roundRect">
            <a:avLst>
              <a:gd name="adj" fmla="val 1076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1011925" y="1447800"/>
            <a:ext cx="4410069" cy="2481988"/>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6766224" y="1447800"/>
            <a:ext cx="4410069" cy="2481988"/>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6388"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7F5FAE3-D14E-A5A8-31DD-2C123B7FBA89}"/>
              </a:ext>
            </a:extLst>
          </p:cNvPr>
          <p:cNvSpPr>
            <a:spLocks noGrp="1"/>
          </p:cNvSpPr>
          <p:nvPr>
            <p:ph idx="15"/>
          </p:nvPr>
        </p:nvSpPr>
        <p:spPr>
          <a:xfrm>
            <a:off x="456388" y="4044037"/>
            <a:ext cx="5525311"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1" name="Content Placeholder 2">
            <a:extLst>
              <a:ext uri="{FF2B5EF4-FFF2-40B4-BE49-F238E27FC236}">
                <a16:creationId xmlns:a16="http://schemas.microsoft.com/office/drawing/2014/main" id="{C238CD5C-6756-66BE-AB69-885B4795A589}"/>
              </a:ext>
            </a:extLst>
          </p:cNvPr>
          <p:cNvSpPr>
            <a:spLocks noGrp="1"/>
          </p:cNvSpPr>
          <p:nvPr>
            <p:ph idx="16"/>
          </p:nvPr>
        </p:nvSpPr>
        <p:spPr>
          <a:xfrm>
            <a:off x="6207717" y="4044037"/>
            <a:ext cx="5527084"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2" name="Content Placeholder 2">
            <a:extLst>
              <a:ext uri="{FF2B5EF4-FFF2-40B4-BE49-F238E27FC236}">
                <a16:creationId xmlns:a16="http://schemas.microsoft.com/office/drawing/2014/main" id="{DFE4125A-A081-8372-F50C-C275F51C01E6}"/>
              </a:ext>
            </a:extLst>
          </p:cNvPr>
          <p:cNvSpPr>
            <a:spLocks noGrp="1"/>
          </p:cNvSpPr>
          <p:nvPr>
            <p:ph idx="17"/>
          </p:nvPr>
        </p:nvSpPr>
        <p:spPr>
          <a:xfrm>
            <a:off x="6210701"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8E9DE210-EAB6-12D1-FC0A-A314B96501F0}"/>
              </a:ext>
            </a:extLst>
          </p:cNvPr>
          <p:cNvPicPr>
            <a:picLocks noChangeAspect="1"/>
          </p:cNvPicPr>
          <p:nvPr userDrawn="1"/>
        </p:nvPicPr>
        <p:blipFill>
          <a:blip r:embed="rId2"/>
          <a:stretch>
            <a:fillRect/>
          </a:stretch>
        </p:blipFill>
        <p:spPr>
          <a:xfrm>
            <a:off x="455134" y="219904"/>
            <a:ext cx="2189056" cy="183476"/>
          </a:xfrm>
          <a:prstGeom prst="rect">
            <a:avLst/>
          </a:prstGeom>
        </p:spPr>
      </p:pic>
      <p:sp>
        <p:nvSpPr>
          <p:cNvPr id="3" name="TextBox 2">
            <a:extLst>
              <a:ext uri="{FF2B5EF4-FFF2-40B4-BE49-F238E27FC236}">
                <a16:creationId xmlns:a16="http://schemas.microsoft.com/office/drawing/2014/main" id="{D324D522-78BE-1F60-9116-1CB5D2D9E6A9}"/>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Explainer  |  </a:t>
            </a:r>
            <a:fld id="{A1B9DEC3-97AA-8142-AC72-D0FC5B5EED30}" type="slidenum">
              <a:rPr lang="en-US" sz="1200" b="0" i="0" kern="1200" smtClean="0">
                <a:solidFill>
                  <a:schemeClr val="tx1"/>
                </a:solidFill>
                <a:latin typeface="Plus Jakarta Sans" pitchFamily="2" charset="77"/>
                <a:ea typeface="+mn-ea"/>
                <a:cs typeface="Plus Jakarta Sans" pitchFamily="2" charset="77"/>
              </a:rPr>
              <a:pPr algn="r"/>
              <a:t>‹#›</a:t>
            </a:fld>
            <a:endParaRPr lang="en-US" sz="1200" b="0" i="0" kern="1200">
              <a:solidFill>
                <a:schemeClr val="tx1"/>
              </a:solidFill>
              <a:latin typeface="Plus Jakarta Sans" pitchFamily="2" charset="77"/>
              <a:ea typeface="+mn-ea"/>
              <a:cs typeface="Plus Jakarta Sans" pitchFamily="2" charset="77"/>
            </a:endParaRPr>
          </a:p>
        </p:txBody>
      </p:sp>
    </p:spTree>
    <p:extLst>
      <p:ext uri="{BB962C8B-B14F-4D97-AF65-F5344CB8AC3E}">
        <p14:creationId xmlns:p14="http://schemas.microsoft.com/office/powerpoint/2010/main" val="2458489111"/>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88D0A9-D4A7-F795-C302-B6999BA3F6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CE5402-B152-8F00-1D7E-E1ECDEB424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634508-F3D2-9E51-57E4-9E90008934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50">
                <a:solidFill>
                  <a:schemeClr val="tx1"/>
                </a:solidFill>
                <a:latin typeface="Plus Jakarta Sans" pitchFamily="2" charset="77"/>
                <a:cs typeface="Plus Jakarta Sans" pitchFamily="2" charset="77"/>
              </a:defRPr>
            </a:lvl1pPr>
          </a:lstStyle>
          <a:p>
            <a:fld id="{7CB0AE2D-7C63-3749-A4E1-87CEF75F1763}" type="datetime1">
              <a:rPr lang="en-US" smtClean="0"/>
              <a:pPr/>
              <a:t>7/31/2025</a:t>
            </a:fld>
            <a:endParaRPr lang="en-US"/>
          </a:p>
        </p:txBody>
      </p:sp>
      <p:sp>
        <p:nvSpPr>
          <p:cNvPr id="5" name="Footer Placeholder 4">
            <a:extLst>
              <a:ext uri="{FF2B5EF4-FFF2-40B4-BE49-F238E27FC236}">
                <a16:creationId xmlns:a16="http://schemas.microsoft.com/office/drawing/2014/main" id="{71EBB93D-FF58-63A7-588D-42E6F6F4D8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50">
                <a:solidFill>
                  <a:schemeClr val="tx1"/>
                </a:solidFill>
                <a:latin typeface="Plus Jakarta Sans" pitchFamily="2" charset="77"/>
                <a:cs typeface="Plus Jakarta Sans" pitchFamily="2" charset="77"/>
              </a:defRPr>
            </a:lvl1pPr>
          </a:lstStyle>
          <a:p>
            <a:endParaRPr lang="en-US"/>
          </a:p>
        </p:txBody>
      </p:sp>
      <p:sp>
        <p:nvSpPr>
          <p:cNvPr id="6" name="Slide Number Placeholder 5">
            <a:extLst>
              <a:ext uri="{FF2B5EF4-FFF2-40B4-BE49-F238E27FC236}">
                <a16:creationId xmlns:a16="http://schemas.microsoft.com/office/drawing/2014/main" id="{AF9D7039-5D38-D956-2265-8FF0C8D97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50">
                <a:solidFill>
                  <a:schemeClr val="tx1"/>
                </a:solidFill>
                <a:latin typeface="Plus Jakarta Sans" pitchFamily="2" charset="77"/>
                <a:cs typeface="Plus Jakarta Sans" pitchFamily="2" charset="77"/>
              </a:defRPr>
            </a:lvl1pPr>
          </a:lstStyle>
          <a:p>
            <a:fld id="{A1B9DEC3-97AA-8142-AC72-D0FC5B5EED30}" type="slidenum">
              <a:rPr lang="en-US" smtClean="0"/>
              <a:pPr/>
              <a:t>‹#›</a:t>
            </a:fld>
            <a:endParaRPr lang="en-US"/>
          </a:p>
        </p:txBody>
      </p:sp>
    </p:spTree>
    <p:extLst>
      <p:ext uri="{BB962C8B-B14F-4D97-AF65-F5344CB8AC3E}">
        <p14:creationId xmlns:p14="http://schemas.microsoft.com/office/powerpoint/2010/main" val="2899311669"/>
      </p:ext>
    </p:extLst>
  </p:cSld>
  <p:clrMap bg1="lt1" tx1="dk1" bg2="lt2" tx2="dk2" accent1="accent1" accent2="accent2" accent3="accent3" accent4="accent4" accent5="accent5" accent6="accent6" hlink="hlink" folHlink="folHlink"/>
  <p:sldLayoutIdLst>
    <p:sldLayoutId id="2147483675" r:id="rId1"/>
    <p:sldLayoutId id="2147483678" r:id="rId2"/>
    <p:sldLayoutId id="2147483649" r:id="rId3"/>
    <p:sldLayoutId id="2147483679" r:id="rId4"/>
    <p:sldLayoutId id="2147483676" r:id="rId5"/>
    <p:sldLayoutId id="2147483677" r:id="rId6"/>
    <p:sldLayoutId id="2147483662" r:id="rId7"/>
    <p:sldLayoutId id="2147483669" r:id="rId8"/>
    <p:sldLayoutId id="2147483670" r:id="rId9"/>
    <p:sldLayoutId id="2147483671" r:id="rId10"/>
    <p:sldLayoutId id="2147483672" r:id="rId11"/>
    <p:sldLayoutId id="2147483673" r:id="rId12"/>
    <p:sldLayoutId id="2147483674" r:id="rId13"/>
  </p:sldLayoutIdLst>
  <p:hf hdr="0" ftr="0" dt="0"/>
  <p:txStyles>
    <p:titleStyle>
      <a:lvl1pPr algn="l" defTabSz="914400" rtl="0" eaLnBrk="1" latinLnBrk="0" hangingPunct="1">
        <a:lnSpc>
          <a:spcPct val="90000"/>
        </a:lnSpc>
        <a:spcBef>
          <a:spcPct val="0"/>
        </a:spcBef>
        <a:buNone/>
        <a:defRPr sz="4000" b="1" i="0" kern="1200">
          <a:solidFill>
            <a:schemeClr val="tx1"/>
          </a:solidFill>
          <a:latin typeface="Plus Jakarta Sans" pitchFamily="2" charset="77"/>
          <a:ea typeface="+mj-ea"/>
          <a:cs typeface="Plus Jakarta Sans" pitchFamily="2" charset="77"/>
        </a:defRPr>
      </a:lvl1pPr>
    </p:titleStyle>
    <p:body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hyperlink" Target="mailto:NCCollegeConnect@dpi.nc.gov" TargetMode="External"/><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hyperlink" Target="mailto:nccollegeconnect@nccommunitycolleges.edu" TargetMode="External"/><Relationship Id="rId11" Type="http://schemas.openxmlformats.org/officeDocument/2006/relationships/image" Target="../media/image27.png"/><Relationship Id="rId5" Type="http://schemas.openxmlformats.org/officeDocument/2006/relationships/hyperlink" Target="mailto:info@ncicu.org" TargetMode="External"/><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hyperlink" Target="mailto:nccollegeconnect@northcarolina.edu" TargetMode="External"/><Relationship Id="rId9" Type="http://schemas.openxmlformats.org/officeDocument/2006/relationships/image" Target="../media/image25.svg"/><Relationship Id="rId1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8.xml"/><Relationship Id="rId4" Type="http://schemas.openxmlformats.org/officeDocument/2006/relationships/image" Target="../media/image34.emf"/></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microsoft.com/office/2018/10/relationships/comments" Target="../comments/modernComment_102_3AC57FD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03_8AF1E78A.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microsoft.com/office/2018/10/relationships/comments" Target="../comments/modernComment_107_57707E96.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8B7944E-BC8D-0146-9BE4-106B7974B567}"/>
              </a:ext>
            </a:extLst>
          </p:cNvPr>
          <p:cNvSpPr>
            <a:spLocks noGrp="1"/>
          </p:cNvSpPr>
          <p:nvPr>
            <p:ph type="ctrTitle"/>
          </p:nvPr>
        </p:nvSpPr>
        <p:spPr>
          <a:xfrm>
            <a:off x="869696" y="2533574"/>
            <a:ext cx="5610676" cy="1927204"/>
          </a:xfrm>
        </p:spPr>
        <p:txBody>
          <a:bodyPr>
            <a:normAutofit/>
          </a:bodyPr>
          <a:lstStyle/>
          <a:p>
            <a:pPr>
              <a:lnSpc>
                <a:spcPct val="80000"/>
              </a:lnSpc>
            </a:pPr>
            <a:r>
              <a:rPr lang="en-US" sz="7200"/>
              <a:t>NC College Connect</a:t>
            </a:r>
          </a:p>
        </p:txBody>
      </p:sp>
      <p:sp>
        <p:nvSpPr>
          <p:cNvPr id="7" name="Subtitle 6">
            <a:extLst>
              <a:ext uri="{FF2B5EF4-FFF2-40B4-BE49-F238E27FC236}">
                <a16:creationId xmlns:a16="http://schemas.microsoft.com/office/drawing/2014/main" id="{2F50AF0B-22FA-00FC-249B-AF02336A8908}"/>
              </a:ext>
            </a:extLst>
          </p:cNvPr>
          <p:cNvSpPr>
            <a:spLocks noGrp="1"/>
          </p:cNvSpPr>
          <p:nvPr>
            <p:ph type="subTitle" idx="1"/>
          </p:nvPr>
        </p:nvSpPr>
        <p:spPr>
          <a:xfrm>
            <a:off x="869695" y="4625546"/>
            <a:ext cx="4477425" cy="1134754"/>
          </a:xfrm>
        </p:spPr>
        <p:txBody>
          <a:bodyPr anchor="t">
            <a:normAutofit/>
          </a:bodyPr>
          <a:lstStyle/>
          <a:p>
            <a:r>
              <a:rPr lang="es-ES" sz="1800">
                <a:latin typeface="Plus Jakarta Sans"/>
                <a:cs typeface="Plus Jakarta Sans"/>
              </a:rPr>
              <a:t>Admisión Directa </a:t>
            </a:r>
            <a:r>
              <a:rPr lang="es-ES" sz="1800" b="1">
                <a:solidFill>
                  <a:srgbClr val="FF9D1E"/>
                </a:solidFill>
                <a:latin typeface="Plus Jakarta Sans"/>
                <a:cs typeface="Plus Jakarta Sans"/>
              </a:rPr>
              <a:t>Ahora Disponible </a:t>
            </a:r>
            <a:r>
              <a:rPr lang="es-ES" sz="1800">
                <a:latin typeface="Plus Jakarta Sans"/>
                <a:cs typeface="Plus Jakarta Sans"/>
              </a:rPr>
              <a:t>para Estudiantes de Carolina del Norte</a:t>
            </a:r>
            <a:endParaRPr lang="en-US" sz="1800"/>
          </a:p>
        </p:txBody>
      </p:sp>
      <p:pic>
        <p:nvPicPr>
          <p:cNvPr id="3" name="Graphic 2">
            <a:extLst>
              <a:ext uri="{FF2B5EF4-FFF2-40B4-BE49-F238E27FC236}">
                <a16:creationId xmlns:a16="http://schemas.microsoft.com/office/drawing/2014/main" id="{AD47AE8B-09DF-6068-0AC9-4EDF58BD3A9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76765" y="1049494"/>
            <a:ext cx="3537409" cy="288769"/>
          </a:xfrm>
          <a:prstGeom prst="rect">
            <a:avLst/>
          </a:prstGeom>
        </p:spPr>
      </p:pic>
    </p:spTree>
    <p:extLst>
      <p:ext uri="{BB962C8B-B14F-4D97-AF65-F5344CB8AC3E}">
        <p14:creationId xmlns:p14="http://schemas.microsoft.com/office/powerpoint/2010/main" val="1565639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BBCA9-4D3C-0B2E-6BE3-50A3E62A70EB}"/>
              </a:ext>
            </a:extLst>
          </p:cNvPr>
          <p:cNvSpPr>
            <a:spLocks noGrp="1"/>
          </p:cNvSpPr>
          <p:nvPr>
            <p:ph type="title"/>
          </p:nvPr>
        </p:nvSpPr>
        <p:spPr>
          <a:xfrm>
            <a:off x="457199" y="697160"/>
            <a:ext cx="6657407" cy="553329"/>
          </a:xfrm>
        </p:spPr>
        <p:txBody>
          <a:bodyPr>
            <a:normAutofit fontScale="90000"/>
          </a:bodyPr>
          <a:lstStyle/>
          <a:p>
            <a:r>
              <a:rPr lang="en-US">
                <a:latin typeface="Plus Jakarta Sans"/>
                <a:cs typeface="Plus Jakarta Sans"/>
              </a:rPr>
              <a:t>¿</a:t>
            </a:r>
            <a:r>
              <a:rPr lang="en-US" err="1">
                <a:solidFill>
                  <a:srgbClr val="333333"/>
                </a:solidFill>
                <a:latin typeface="Plus Jakarta Sans"/>
                <a:ea typeface="Roboto"/>
                <a:cs typeface="Plus Jakarta Sans"/>
              </a:rPr>
              <a:t>Habrá</a:t>
            </a:r>
            <a:r>
              <a:rPr lang="en-US">
                <a:solidFill>
                  <a:srgbClr val="333333"/>
                </a:solidFill>
                <a:latin typeface="Plus Jakarta Sans"/>
                <a:ea typeface="Roboto"/>
                <a:cs typeface="Plus Jakarta Sans"/>
              </a:rPr>
              <a:t> </a:t>
            </a:r>
            <a:r>
              <a:rPr lang="en-US" err="1">
                <a:latin typeface="Plus Jakarta Sans"/>
                <a:ea typeface="Roboto"/>
                <a:cs typeface="Plus Jakarta Sans"/>
              </a:rPr>
              <a:t>algún</a:t>
            </a:r>
            <a:r>
              <a:rPr lang="en-US">
                <a:latin typeface="Plus Jakarta Sans"/>
                <a:ea typeface="Roboto"/>
                <a:cs typeface="Plus Jakarta Sans"/>
              </a:rPr>
              <a:t> </a:t>
            </a:r>
            <a:r>
              <a:rPr lang="en-US" err="1">
                <a:latin typeface="Plus Jakarta Sans"/>
                <a:ea typeface="Roboto"/>
                <a:cs typeface="Plus Jakarta Sans"/>
              </a:rPr>
              <a:t>costo</a:t>
            </a:r>
            <a:r>
              <a:rPr lang="en-US">
                <a:latin typeface="Plus Jakarta Sans"/>
                <a:ea typeface="Roboto"/>
                <a:cs typeface="Plus Jakarta Sans"/>
              </a:rPr>
              <a:t> d</a:t>
            </a:r>
            <a:r>
              <a:rPr lang="en-US">
                <a:solidFill>
                  <a:srgbClr val="333333"/>
                </a:solidFill>
                <a:latin typeface="Plus Jakarta Sans"/>
                <a:ea typeface="Roboto"/>
                <a:cs typeface="Plus Jakarta Sans"/>
              </a:rPr>
              <a:t>e </a:t>
            </a:r>
            <a:r>
              <a:rPr lang="en-US" err="1">
                <a:solidFill>
                  <a:srgbClr val="333333"/>
                </a:solidFill>
                <a:latin typeface="Plus Jakarta Sans"/>
                <a:ea typeface="Roboto"/>
                <a:cs typeface="Plus Jakarta Sans"/>
              </a:rPr>
              <a:t>Solicitud</a:t>
            </a:r>
            <a:r>
              <a:rPr lang="en-US">
                <a:latin typeface="Plus Jakarta Sans"/>
                <a:cs typeface="Plus Jakarta Sans"/>
              </a:rPr>
              <a:t>?</a:t>
            </a:r>
            <a:endParaRPr lang="en-US" b="0">
              <a:solidFill>
                <a:srgbClr val="000000"/>
              </a:solidFill>
              <a:latin typeface="Plus Jakarta Sans"/>
              <a:cs typeface="Plus Jakarta Sans"/>
            </a:endParaRPr>
          </a:p>
        </p:txBody>
      </p:sp>
      <p:sp>
        <p:nvSpPr>
          <p:cNvPr id="3" name="Content Placeholder 2">
            <a:extLst>
              <a:ext uri="{FF2B5EF4-FFF2-40B4-BE49-F238E27FC236}">
                <a16:creationId xmlns:a16="http://schemas.microsoft.com/office/drawing/2014/main" id="{0D8D4051-B348-6E76-EFA0-FC5F1BC06CE4}"/>
              </a:ext>
            </a:extLst>
          </p:cNvPr>
          <p:cNvSpPr>
            <a:spLocks noGrp="1"/>
          </p:cNvSpPr>
          <p:nvPr>
            <p:ph idx="1"/>
          </p:nvPr>
        </p:nvSpPr>
        <p:spPr>
          <a:xfrm>
            <a:off x="457199" y="1571496"/>
            <a:ext cx="6008372" cy="3482975"/>
          </a:xfrm>
        </p:spPr>
        <p:txBody>
          <a:bodyPr vert="horz" lIns="91440" tIns="45720" rIns="91440" bIns="45720" rtlCol="0" anchor="t">
            <a:noAutofit/>
          </a:bodyPr>
          <a:lstStyle/>
          <a:p>
            <a:r>
              <a:rPr lang="es-ES" sz="1700">
                <a:latin typeface="Plus Jakarta Sans"/>
                <a:cs typeface="Plus Jakarta Sans"/>
              </a:rPr>
              <a:t>La mayoría de los formularios de NC </a:t>
            </a:r>
            <a:r>
              <a:rPr lang="es-ES" sz="1700" err="1">
                <a:latin typeface="Plus Jakarta Sans"/>
                <a:cs typeface="Plus Jakarta Sans"/>
              </a:rPr>
              <a:t>College</a:t>
            </a:r>
            <a:r>
              <a:rPr lang="es-ES" sz="1700">
                <a:latin typeface="Plus Jakarta Sans"/>
                <a:cs typeface="Plus Jakarta Sans"/>
              </a:rPr>
              <a:t> </a:t>
            </a:r>
            <a:r>
              <a:rPr lang="es-ES" sz="1700" err="1">
                <a:latin typeface="Plus Jakarta Sans"/>
                <a:cs typeface="Plus Jakarta Sans"/>
              </a:rPr>
              <a:t>Connect</a:t>
            </a:r>
            <a:r>
              <a:rPr lang="es-ES" sz="1700">
                <a:latin typeface="Plus Jakarta Sans"/>
                <a:cs typeface="Plus Jakarta Sans"/>
              </a:rPr>
              <a:t> enviados a través del portal NC </a:t>
            </a:r>
            <a:r>
              <a:rPr lang="es-ES" sz="1700" err="1">
                <a:latin typeface="Plus Jakarta Sans"/>
                <a:cs typeface="Plus Jakarta Sans"/>
              </a:rPr>
              <a:t>College</a:t>
            </a:r>
            <a:r>
              <a:rPr lang="es-ES" sz="1700">
                <a:latin typeface="Plus Jakarta Sans"/>
                <a:cs typeface="Plus Jakarta Sans"/>
              </a:rPr>
              <a:t> </a:t>
            </a:r>
            <a:r>
              <a:rPr lang="es-ES" sz="1700" err="1">
                <a:latin typeface="Plus Jakarta Sans"/>
                <a:cs typeface="Plus Jakarta Sans"/>
              </a:rPr>
              <a:t>Connect</a:t>
            </a:r>
            <a:r>
              <a:rPr lang="es-ES" sz="1700">
                <a:latin typeface="Plus Jakarta Sans"/>
                <a:cs typeface="Plus Jakarta Sans"/>
              </a:rPr>
              <a:t> serán gratuitos.</a:t>
            </a:r>
          </a:p>
          <a:p>
            <a:r>
              <a:rPr lang="es-ES" sz="1700">
                <a:latin typeface="Plus Jakarta Sans"/>
                <a:cs typeface="Plus Jakarta Sans"/>
              </a:rPr>
              <a:t>Para algunas instituciones, se requerirá que los estudiantes paguen un costo de solicitud que puede variar entre $20 y $75, junto con su formulario.</a:t>
            </a:r>
          </a:p>
          <a:p>
            <a:r>
              <a:rPr lang="es-ES" sz="1700">
                <a:latin typeface="Plus Jakarta Sans"/>
                <a:cs typeface="Plus Jakarta Sans"/>
              </a:rPr>
              <a:t>Para los formularios de NC </a:t>
            </a:r>
            <a:r>
              <a:rPr lang="es-ES" sz="1700" err="1">
                <a:latin typeface="Plus Jakarta Sans"/>
                <a:cs typeface="Plus Jakarta Sans"/>
              </a:rPr>
              <a:t>College</a:t>
            </a:r>
            <a:r>
              <a:rPr lang="es-ES" sz="1700">
                <a:latin typeface="Plus Jakarta Sans"/>
                <a:cs typeface="Plus Jakarta Sans"/>
              </a:rPr>
              <a:t> </a:t>
            </a:r>
            <a:r>
              <a:rPr lang="es-ES" sz="1700" err="1">
                <a:latin typeface="Plus Jakarta Sans"/>
                <a:cs typeface="Plus Jakarta Sans"/>
              </a:rPr>
              <a:t>Connect</a:t>
            </a:r>
            <a:r>
              <a:rPr lang="es-ES" sz="1700">
                <a:latin typeface="Plus Jakarta Sans"/>
                <a:cs typeface="Plus Jakarta Sans"/>
              </a:rPr>
              <a:t> enviados a colegios y universidades independientes de Carolina del Norte a través del portal, los costos de solicitud serán exonerados.</a:t>
            </a:r>
          </a:p>
          <a:p>
            <a:endParaRPr lang="es-ES" sz="1600">
              <a:latin typeface="Plus Jakarta Sans"/>
              <a:cs typeface="Plus Jakarta Sans"/>
            </a:endParaRPr>
          </a:p>
          <a:p>
            <a:r>
              <a:rPr lang="es-ES" sz="1600">
                <a:latin typeface="Plus Jakarta Sans"/>
                <a:cs typeface="Plus Jakarta Sans"/>
              </a:rPr>
              <a:t>Las solicitudes a los colegios comunitarios de Carolina del Norte siempre son gratuitas, y la mayoría de las instituciones participantes aceptarán exenciones de tarifas aprobadas (como las del </a:t>
            </a:r>
            <a:r>
              <a:rPr lang="es-ES" sz="1600" err="1">
                <a:latin typeface="Plus Jakarta Sans"/>
                <a:cs typeface="Plus Jakarta Sans"/>
              </a:rPr>
              <a:t>College</a:t>
            </a:r>
            <a:r>
              <a:rPr lang="es-ES" sz="1600">
                <a:latin typeface="Plus Jakarta Sans"/>
                <a:cs typeface="Plus Jakarta Sans"/>
              </a:rPr>
              <a:t> </a:t>
            </a:r>
            <a:r>
              <a:rPr lang="es-ES" sz="1600" err="1">
                <a:latin typeface="Plus Jakarta Sans"/>
                <a:cs typeface="Plus Jakarta Sans"/>
              </a:rPr>
              <a:t>Board</a:t>
            </a:r>
            <a:r>
              <a:rPr lang="es-ES" sz="1600">
                <a:latin typeface="Plus Jakarta Sans"/>
                <a:cs typeface="Plus Jakarta Sans"/>
              </a:rPr>
              <a:t> o ACT).</a:t>
            </a:r>
            <a:endParaRPr lang="en-US" sz="1600">
              <a:latin typeface="Plus Jakarta Sans"/>
              <a:cs typeface="Plus Jakarta Sans"/>
            </a:endParaRPr>
          </a:p>
        </p:txBody>
      </p:sp>
      <p:sp>
        <p:nvSpPr>
          <p:cNvPr id="7" name="TextBox 6">
            <a:extLst>
              <a:ext uri="{FF2B5EF4-FFF2-40B4-BE49-F238E27FC236}">
                <a16:creationId xmlns:a16="http://schemas.microsoft.com/office/drawing/2014/main" id="{DF414ADF-71CA-BD91-A69C-8FC8E2F8CC6C}"/>
              </a:ext>
            </a:extLst>
          </p:cNvPr>
          <p:cNvSpPr txBox="1"/>
          <p:nvPr/>
        </p:nvSpPr>
        <p:spPr>
          <a:xfrm>
            <a:off x="459528" y="11159880"/>
            <a:ext cx="6006042" cy="830997"/>
          </a:xfrm>
          <a:prstGeom prst="rect">
            <a:avLst/>
          </a:prstGeom>
          <a:noFill/>
        </p:spPr>
        <p:txBody>
          <a:bodyPr wrap="square" lIns="91440" tIns="45720" rIns="91440" bIns="45720" anchor="t">
            <a:spAutoFit/>
          </a:bodyPr>
          <a:lstStyle/>
          <a:p>
            <a:pPr algn="ctr"/>
            <a:r>
              <a:rPr lang="en-US" sz="1600" b="1">
                <a:solidFill>
                  <a:schemeClr val="bg1"/>
                </a:solidFill>
                <a:latin typeface="Plus Jakarta Sans"/>
                <a:cs typeface="Plus Jakarta Sans"/>
              </a:rPr>
              <a:t>During College Application Week (Oct. 20–26, 2025) </a:t>
            </a:r>
            <a:endParaRPr lang="en-US">
              <a:solidFill>
                <a:schemeClr val="bg1"/>
              </a:solidFill>
            </a:endParaRPr>
          </a:p>
          <a:p>
            <a:pPr algn="ctr"/>
            <a:r>
              <a:rPr lang="en-US" sz="1600" b="1">
                <a:solidFill>
                  <a:schemeClr val="bg1"/>
                </a:solidFill>
                <a:latin typeface="Plus Jakarta Sans"/>
                <a:cs typeface="Plus Jakarta Sans"/>
              </a:rPr>
              <a:t>most application fees will be waived</a:t>
            </a:r>
            <a:endParaRPr lang="en-US">
              <a:solidFill>
                <a:schemeClr val="bg1"/>
              </a:solidFill>
              <a:latin typeface="Arial" panose="020B0604020202020204"/>
              <a:cs typeface="Arial" panose="020B0604020202020204"/>
            </a:endParaRPr>
          </a:p>
          <a:p>
            <a:pPr algn="ctr"/>
            <a:r>
              <a:rPr lang="en-US" sz="1600" b="1">
                <a:solidFill>
                  <a:schemeClr val="bg1"/>
                </a:solidFill>
                <a:latin typeface="Plus Jakarta Sans"/>
                <a:cs typeface="Plus Jakarta Sans"/>
              </a:rPr>
              <a:t>— so, submit applications this October! </a:t>
            </a:r>
            <a:endParaRPr lang="en-US">
              <a:solidFill>
                <a:schemeClr val="bg1"/>
              </a:solidFill>
              <a:cs typeface="Arial"/>
            </a:endParaRPr>
          </a:p>
        </p:txBody>
      </p:sp>
      <p:sp>
        <p:nvSpPr>
          <p:cNvPr id="4" name="Rectangle 3">
            <a:extLst>
              <a:ext uri="{FF2B5EF4-FFF2-40B4-BE49-F238E27FC236}">
                <a16:creationId xmlns:a16="http://schemas.microsoft.com/office/drawing/2014/main" id="{75A1AF29-3DEA-1E2E-5DA4-395581E037A4}"/>
              </a:ext>
            </a:extLst>
          </p:cNvPr>
          <p:cNvSpPr/>
          <p:nvPr/>
        </p:nvSpPr>
        <p:spPr>
          <a:xfrm>
            <a:off x="0" y="5157591"/>
            <a:ext cx="7664824" cy="17004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6D3BFAD-1BD0-A76B-DAD6-3A3F6B51C565}"/>
              </a:ext>
            </a:extLst>
          </p:cNvPr>
          <p:cNvSpPr txBox="1"/>
          <p:nvPr/>
        </p:nvSpPr>
        <p:spPr>
          <a:xfrm>
            <a:off x="472976" y="5593656"/>
            <a:ext cx="6122806" cy="738664"/>
          </a:xfrm>
          <a:prstGeom prst="rect">
            <a:avLst/>
          </a:prstGeom>
          <a:noFill/>
        </p:spPr>
        <p:txBody>
          <a:bodyPr wrap="square" lIns="91440" tIns="45720" rIns="91440" bIns="45720" anchor="t">
            <a:spAutoFit/>
          </a:bodyPr>
          <a:lstStyle/>
          <a:p>
            <a:pPr algn="ctr"/>
            <a:r>
              <a:rPr lang="es-ES" sz="1400" b="1">
                <a:solidFill>
                  <a:schemeClr val="bg1"/>
                </a:solidFill>
                <a:latin typeface="Plus Jakarta Sans"/>
                <a:cs typeface="Plus Jakarta Sans"/>
              </a:rPr>
              <a:t>Durante la Semana de Solicitudes Universitarias (del 20 al 26 de octubre de 2025), la mayoría de los costos de solicitud serán exonerados—¡así que envía tus solicitudes este octubre!</a:t>
            </a:r>
            <a:endParaRPr lang="en-US" sz="1600">
              <a:solidFill>
                <a:schemeClr val="bg1"/>
              </a:solidFill>
              <a:cs typeface="Arial"/>
            </a:endParaRPr>
          </a:p>
        </p:txBody>
      </p:sp>
      <p:sp>
        <p:nvSpPr>
          <p:cNvPr id="9" name="Rounded Rectangle 3">
            <a:extLst>
              <a:ext uri="{FF2B5EF4-FFF2-40B4-BE49-F238E27FC236}">
                <a16:creationId xmlns:a16="http://schemas.microsoft.com/office/drawing/2014/main" id="{46AA10CF-7302-CEC8-9A36-25EA4018F076}"/>
              </a:ext>
            </a:extLst>
          </p:cNvPr>
          <p:cNvSpPr/>
          <p:nvPr/>
        </p:nvSpPr>
        <p:spPr>
          <a:xfrm>
            <a:off x="7126940" y="697160"/>
            <a:ext cx="4605531" cy="6160840"/>
          </a:xfrm>
          <a:prstGeom prst="round2SameRect">
            <a:avLst>
              <a:gd name="adj1" fmla="val 7324"/>
              <a:gd name="adj2" fmla="val 0"/>
            </a:avLst>
          </a:prstGeom>
          <a:blipFill>
            <a:blip r:embed="rId2"/>
            <a:srcRect/>
            <a:stretch>
              <a:fillRect l="-207" t="-16342" r="-28474" b="-393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56456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BBCA9-4D3C-0B2E-6BE3-50A3E62A70EB}"/>
              </a:ext>
            </a:extLst>
          </p:cNvPr>
          <p:cNvSpPr>
            <a:spLocks noGrp="1"/>
          </p:cNvSpPr>
          <p:nvPr>
            <p:ph type="title"/>
          </p:nvPr>
        </p:nvSpPr>
        <p:spPr>
          <a:xfrm>
            <a:off x="457199" y="697160"/>
            <a:ext cx="6657407" cy="553329"/>
          </a:xfrm>
        </p:spPr>
        <p:txBody>
          <a:bodyPr/>
          <a:lstStyle/>
          <a:p>
            <a:r>
              <a:rPr lang="es-ES"/>
              <a:t>¿Cuál es el Siguiente Paso?</a:t>
            </a:r>
            <a:endParaRPr lang="en-US"/>
          </a:p>
        </p:txBody>
      </p:sp>
      <p:sp>
        <p:nvSpPr>
          <p:cNvPr id="3" name="Content Placeholder 2">
            <a:extLst>
              <a:ext uri="{FF2B5EF4-FFF2-40B4-BE49-F238E27FC236}">
                <a16:creationId xmlns:a16="http://schemas.microsoft.com/office/drawing/2014/main" id="{0D8D4051-B348-6E76-EFA0-FC5F1BC06CE4}"/>
              </a:ext>
            </a:extLst>
          </p:cNvPr>
          <p:cNvSpPr>
            <a:spLocks noGrp="1"/>
          </p:cNvSpPr>
          <p:nvPr>
            <p:ph idx="1"/>
          </p:nvPr>
        </p:nvSpPr>
        <p:spPr>
          <a:xfrm>
            <a:off x="457200" y="1447800"/>
            <a:ext cx="11342914" cy="4956121"/>
          </a:xfrm>
        </p:spPr>
        <p:txBody>
          <a:bodyPr vert="horz" lIns="91440" tIns="45720" rIns="91440" bIns="45720" rtlCol="0" anchor="t">
            <a:noAutofit/>
          </a:bodyPr>
          <a:lstStyle/>
          <a:p>
            <a:pPr marL="45720" indent="0">
              <a:buNone/>
            </a:pPr>
            <a:r>
              <a:rPr lang="es-ES" sz="1400">
                <a:latin typeface="Plus Jakarta Sans"/>
                <a:cs typeface="Plus Jakarta Sans"/>
              </a:rPr>
              <a:t>Después de aceptar la admisión, los estudiantes serán contactados por las universidades o instituciones que eligieron, quienes les proporcionarán más información sobre ayuda financiera, próximos pasos para la inscripción y cualquier otro requisito adicional.</a:t>
            </a:r>
            <a:endParaRPr lang="en-US" sz="1600">
              <a:latin typeface="Plus Jakarta Sans"/>
              <a:cs typeface="Plus Jakarta Sans"/>
            </a:endParaRPr>
          </a:p>
          <a:p>
            <a:pPr marL="45720" indent="0">
              <a:buNone/>
            </a:pPr>
            <a:endParaRPr lang="en-US"/>
          </a:p>
        </p:txBody>
      </p:sp>
      <p:sp>
        <p:nvSpPr>
          <p:cNvPr id="6" name="Rounded Rectangle 5">
            <a:extLst>
              <a:ext uri="{FF2B5EF4-FFF2-40B4-BE49-F238E27FC236}">
                <a16:creationId xmlns:a16="http://schemas.microsoft.com/office/drawing/2014/main" id="{402E29FC-131C-EDB0-C744-8C170AA001FC}"/>
              </a:ext>
            </a:extLst>
          </p:cNvPr>
          <p:cNvSpPr/>
          <p:nvPr/>
        </p:nvSpPr>
        <p:spPr>
          <a:xfrm>
            <a:off x="457200" y="2359959"/>
            <a:ext cx="11277600" cy="4040841"/>
          </a:xfrm>
          <a:prstGeom prst="roundRect">
            <a:avLst>
              <a:gd name="adj" fmla="val 6184"/>
            </a:avLst>
          </a:prstGeom>
          <a:blipFill>
            <a:blip r:embed="rId2"/>
            <a:srcRect/>
            <a:stretch>
              <a:fillRect l="-16264" t="-90304" r="-14611" b="-5331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301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5556CA1-EF5A-C7DF-D315-2DB7C066D5C9}"/>
              </a:ext>
            </a:extLst>
          </p:cNvPr>
          <p:cNvSpPr/>
          <p:nvPr/>
        </p:nvSpPr>
        <p:spPr>
          <a:xfrm>
            <a:off x="0" y="1622234"/>
            <a:ext cx="12192000" cy="5235767"/>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EE7A081-8BE5-B7B9-0BDF-BA2DB98E2744}"/>
              </a:ext>
            </a:extLst>
          </p:cNvPr>
          <p:cNvSpPr>
            <a:spLocks noGrp="1"/>
          </p:cNvSpPr>
          <p:nvPr>
            <p:ph type="title"/>
          </p:nvPr>
        </p:nvSpPr>
        <p:spPr/>
        <p:txBody>
          <a:bodyPr/>
          <a:lstStyle/>
          <a:p>
            <a:r>
              <a:rPr lang="en-US"/>
              <a:t>Ten </a:t>
            </a:r>
            <a:r>
              <a:rPr lang="en-US" err="1"/>
              <a:t>en</a:t>
            </a:r>
            <a:r>
              <a:rPr lang="en-US"/>
              <a:t> </a:t>
            </a:r>
            <a:r>
              <a:rPr lang="en-US" err="1"/>
              <a:t>Cuenta</a:t>
            </a:r>
            <a:endParaRPr lang="en-US"/>
          </a:p>
        </p:txBody>
      </p:sp>
      <p:grpSp>
        <p:nvGrpSpPr>
          <p:cNvPr id="13" name="Group 12">
            <a:extLst>
              <a:ext uri="{FF2B5EF4-FFF2-40B4-BE49-F238E27FC236}">
                <a16:creationId xmlns:a16="http://schemas.microsoft.com/office/drawing/2014/main" id="{6C14AFDA-F4A8-505F-25FA-00196F13AD56}"/>
              </a:ext>
            </a:extLst>
          </p:cNvPr>
          <p:cNvGrpSpPr/>
          <p:nvPr/>
        </p:nvGrpSpPr>
        <p:grpSpPr>
          <a:xfrm>
            <a:off x="1387474" y="2812739"/>
            <a:ext cx="768096" cy="575723"/>
            <a:chOff x="554736" y="2285395"/>
            <a:chExt cx="768096" cy="575723"/>
          </a:xfrm>
        </p:grpSpPr>
        <p:sp>
          <p:nvSpPr>
            <p:cNvPr id="7" name="Oval 6">
              <a:extLst>
                <a:ext uri="{FF2B5EF4-FFF2-40B4-BE49-F238E27FC236}">
                  <a16:creationId xmlns:a16="http://schemas.microsoft.com/office/drawing/2014/main" id="{A627388D-224F-9382-636D-366297BBC83F}"/>
                </a:ext>
              </a:extLst>
            </p:cNvPr>
            <p:cNvSpPr/>
            <p:nvPr/>
          </p:nvSpPr>
          <p:spPr>
            <a:xfrm>
              <a:off x="648618" y="2285395"/>
              <a:ext cx="574619" cy="5746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53BE32C-3D2A-66D3-64FC-BC174ACF6562}"/>
                </a:ext>
              </a:extLst>
            </p:cNvPr>
            <p:cNvSpPr txBox="1">
              <a:spLocks/>
            </p:cNvSpPr>
            <p:nvPr/>
          </p:nvSpPr>
          <p:spPr>
            <a:xfrm>
              <a:off x="554736" y="2307789"/>
              <a:ext cx="768096" cy="5533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pPr algn="ctr"/>
              <a:r>
                <a:rPr lang="en-US"/>
                <a:t>2</a:t>
              </a:r>
            </a:p>
          </p:txBody>
        </p:sp>
      </p:grpSp>
      <p:grpSp>
        <p:nvGrpSpPr>
          <p:cNvPr id="61" name="Group 60">
            <a:extLst>
              <a:ext uri="{FF2B5EF4-FFF2-40B4-BE49-F238E27FC236}">
                <a16:creationId xmlns:a16="http://schemas.microsoft.com/office/drawing/2014/main" id="{6B121A9D-8895-C62A-0FBE-BF7D12FF8DCB}"/>
              </a:ext>
            </a:extLst>
          </p:cNvPr>
          <p:cNvGrpSpPr/>
          <p:nvPr/>
        </p:nvGrpSpPr>
        <p:grpSpPr>
          <a:xfrm>
            <a:off x="2460373" y="3861030"/>
            <a:ext cx="768096" cy="575723"/>
            <a:chOff x="554736" y="2285395"/>
            <a:chExt cx="768096" cy="575723"/>
          </a:xfrm>
        </p:grpSpPr>
        <p:sp>
          <p:nvSpPr>
            <p:cNvPr id="62" name="Oval 61">
              <a:extLst>
                <a:ext uri="{FF2B5EF4-FFF2-40B4-BE49-F238E27FC236}">
                  <a16:creationId xmlns:a16="http://schemas.microsoft.com/office/drawing/2014/main" id="{9A145A36-933F-F112-6A68-5A716F21C263}"/>
                </a:ext>
              </a:extLst>
            </p:cNvPr>
            <p:cNvSpPr/>
            <p:nvPr/>
          </p:nvSpPr>
          <p:spPr>
            <a:xfrm>
              <a:off x="648618" y="2285395"/>
              <a:ext cx="574619" cy="5746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itle 1">
              <a:extLst>
                <a:ext uri="{FF2B5EF4-FFF2-40B4-BE49-F238E27FC236}">
                  <a16:creationId xmlns:a16="http://schemas.microsoft.com/office/drawing/2014/main" id="{9A825310-AC77-4D2C-1768-CAE7CE68732A}"/>
                </a:ext>
              </a:extLst>
            </p:cNvPr>
            <p:cNvSpPr txBox="1">
              <a:spLocks/>
            </p:cNvSpPr>
            <p:nvPr/>
          </p:nvSpPr>
          <p:spPr>
            <a:xfrm>
              <a:off x="554736" y="2307789"/>
              <a:ext cx="768096" cy="5533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pPr algn="ctr"/>
              <a:r>
                <a:rPr lang="en-US"/>
                <a:t>3</a:t>
              </a:r>
            </a:p>
          </p:txBody>
        </p:sp>
      </p:grpSp>
      <p:sp>
        <p:nvSpPr>
          <p:cNvPr id="64" name="Content Placeholder 2">
            <a:extLst>
              <a:ext uri="{FF2B5EF4-FFF2-40B4-BE49-F238E27FC236}">
                <a16:creationId xmlns:a16="http://schemas.microsoft.com/office/drawing/2014/main" id="{F880BF2C-F083-E681-112E-1CD86776925C}"/>
              </a:ext>
            </a:extLst>
          </p:cNvPr>
          <p:cNvSpPr txBox="1">
            <a:spLocks/>
          </p:cNvSpPr>
          <p:nvPr/>
        </p:nvSpPr>
        <p:spPr>
          <a:xfrm>
            <a:off x="5074615" y="5570685"/>
            <a:ext cx="6588526" cy="1023698"/>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100" b="1">
                <a:latin typeface="Plus Jakarta Sans"/>
                <a:cs typeface="Plus Jakarta Sans"/>
              </a:rPr>
              <a:t>Hay ayuda financiera disponible. </a:t>
            </a:r>
            <a:r>
              <a:rPr lang="es-ES" sz="1100">
                <a:latin typeface="Plus Jakarta Sans"/>
                <a:cs typeface="Plus Jakarta Sans"/>
              </a:rPr>
              <a:t>Los estudiantes deben explorar sus opciones de ayuda financiera en CFNC.org, incluyendo la beca Next NC, la beca estatal basada en necesidad económica (NC </a:t>
            </a:r>
            <a:r>
              <a:rPr lang="es-ES" sz="1100" err="1">
                <a:latin typeface="Plus Jakarta Sans"/>
                <a:cs typeface="Plus Jakarta Sans"/>
              </a:rPr>
              <a:t>Need-Based</a:t>
            </a:r>
            <a:r>
              <a:rPr lang="es-ES" sz="1100">
                <a:latin typeface="Plus Jakarta Sans"/>
                <a:cs typeface="Plus Jakarta Sans"/>
              </a:rPr>
              <a:t> </a:t>
            </a:r>
            <a:r>
              <a:rPr lang="es-ES" sz="1100" err="1">
                <a:latin typeface="Plus Jakarta Sans"/>
                <a:cs typeface="Plus Jakarta Sans"/>
              </a:rPr>
              <a:t>Scholarship</a:t>
            </a:r>
            <a:r>
              <a:rPr lang="es-ES" sz="1100">
                <a:latin typeface="Plus Jakarta Sans"/>
                <a:cs typeface="Plus Jakarta Sans"/>
              </a:rPr>
              <a:t>), becas locales y otras fuentes de ayuda federal y estatal, para tomar decisiones informadas sobre su futuro.</a:t>
            </a:r>
            <a:endParaRPr lang="en-US" sz="1100">
              <a:latin typeface="Plus Jakarta Sans"/>
              <a:cs typeface="Plus Jakarta Sans"/>
            </a:endParaRPr>
          </a:p>
        </p:txBody>
      </p:sp>
      <p:sp>
        <p:nvSpPr>
          <p:cNvPr id="72" name="Right Triangle 71">
            <a:extLst>
              <a:ext uri="{FF2B5EF4-FFF2-40B4-BE49-F238E27FC236}">
                <a16:creationId xmlns:a16="http://schemas.microsoft.com/office/drawing/2014/main" id="{B67E1176-1495-B7C1-7B12-4EE3194BBF4E}"/>
              </a:ext>
            </a:extLst>
          </p:cNvPr>
          <p:cNvSpPr/>
          <p:nvPr/>
        </p:nvSpPr>
        <p:spPr>
          <a:xfrm>
            <a:off x="467046" y="3018587"/>
            <a:ext cx="3437971" cy="3382213"/>
          </a:xfrm>
          <a:prstGeom prst="rtTriangle">
            <a:avLst/>
          </a:prstGeom>
          <a:solidFill>
            <a:schemeClr val="accent1">
              <a:lumMod val="75000"/>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ight Triangle 72">
            <a:extLst>
              <a:ext uri="{FF2B5EF4-FFF2-40B4-BE49-F238E27FC236}">
                <a16:creationId xmlns:a16="http://schemas.microsoft.com/office/drawing/2014/main" id="{87BB8388-27C1-28D6-38FC-AAFF0DE2783D}"/>
              </a:ext>
            </a:extLst>
          </p:cNvPr>
          <p:cNvSpPr/>
          <p:nvPr/>
        </p:nvSpPr>
        <p:spPr>
          <a:xfrm flipH="1" flipV="1">
            <a:off x="8286889" y="1914846"/>
            <a:ext cx="3437971" cy="3382213"/>
          </a:xfrm>
          <a:prstGeom prst="rtTriangle">
            <a:avLst/>
          </a:prstGeom>
          <a:solidFill>
            <a:schemeClr val="accent1">
              <a:lumMod val="75000"/>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CDAD419-7D01-DAA7-3E71-9A9335010710}"/>
              </a:ext>
            </a:extLst>
          </p:cNvPr>
          <p:cNvSpPr txBox="1">
            <a:spLocks/>
          </p:cNvSpPr>
          <p:nvPr/>
        </p:nvSpPr>
        <p:spPr>
          <a:xfrm>
            <a:off x="2186080" y="2738694"/>
            <a:ext cx="6586973" cy="896626"/>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100" b="1">
                <a:latin typeface="Plus Jakarta Sans"/>
                <a:cs typeface="Plus Jakarta Sans"/>
              </a:rPr>
              <a:t>Solicita admisión más allá de NC </a:t>
            </a:r>
            <a:r>
              <a:rPr lang="es-ES" sz="1100" b="1" err="1">
                <a:latin typeface="Plus Jakarta Sans"/>
                <a:cs typeface="Plus Jakarta Sans"/>
              </a:rPr>
              <a:t>College</a:t>
            </a:r>
            <a:r>
              <a:rPr lang="es-ES" sz="1100" b="1">
                <a:latin typeface="Plus Jakarta Sans"/>
                <a:cs typeface="Plus Jakarta Sans"/>
              </a:rPr>
              <a:t> </a:t>
            </a:r>
            <a:r>
              <a:rPr lang="es-ES" sz="1100" b="1" err="1">
                <a:latin typeface="Plus Jakarta Sans"/>
                <a:cs typeface="Plus Jakarta Sans"/>
              </a:rPr>
              <a:t>Connect</a:t>
            </a:r>
            <a:r>
              <a:rPr lang="es-ES" sz="1100" b="1">
                <a:latin typeface="Plus Jakarta Sans"/>
                <a:cs typeface="Plus Jakarta Sans"/>
              </a:rPr>
              <a:t>. </a:t>
            </a:r>
            <a:r>
              <a:rPr lang="es-ES" sz="1100">
                <a:latin typeface="Plus Jakarta Sans"/>
                <a:cs typeface="Plus Jakarta Sans"/>
              </a:rPr>
              <a:t>Aunque los estudiantes puedan calificar para admisión directa en las universidades e instituciones que forman parte de NC </a:t>
            </a:r>
            <a:r>
              <a:rPr lang="es-ES" sz="1100" err="1">
                <a:latin typeface="Plus Jakarta Sans"/>
                <a:cs typeface="Plus Jakarta Sans"/>
              </a:rPr>
              <a:t>College</a:t>
            </a:r>
            <a:r>
              <a:rPr lang="es-ES" sz="1100">
                <a:latin typeface="Plus Jakarta Sans"/>
                <a:cs typeface="Plus Jakarta Sans"/>
              </a:rPr>
              <a:t> </a:t>
            </a:r>
            <a:r>
              <a:rPr lang="es-ES" sz="1100" err="1">
                <a:latin typeface="Plus Jakarta Sans"/>
                <a:cs typeface="Plus Jakarta Sans"/>
              </a:rPr>
              <a:t>Connect</a:t>
            </a:r>
            <a:r>
              <a:rPr lang="es-ES" sz="1100">
                <a:latin typeface="Plus Jakarta Sans"/>
                <a:cs typeface="Plus Jakarta Sans"/>
              </a:rPr>
              <a:t>, se les anima a postularse también a cualquier otra universidad o institución de Carolina del Norte que deseen, a través de CFNC.org, según sus prioridades e intereses</a:t>
            </a:r>
            <a:r>
              <a:rPr lang="es-ES" sz="1100" b="1">
                <a:latin typeface="Plus Jakarta Sans"/>
                <a:cs typeface="Plus Jakarta Sans"/>
              </a:rPr>
              <a:t>.</a:t>
            </a:r>
            <a:endParaRPr lang="en-US" sz="1100" b="1"/>
          </a:p>
        </p:txBody>
      </p:sp>
      <p:grpSp>
        <p:nvGrpSpPr>
          <p:cNvPr id="9" name="Group 8">
            <a:extLst>
              <a:ext uri="{FF2B5EF4-FFF2-40B4-BE49-F238E27FC236}">
                <a16:creationId xmlns:a16="http://schemas.microsoft.com/office/drawing/2014/main" id="{E74B726F-7327-3D16-27EF-07AB73C7F232}"/>
              </a:ext>
            </a:extLst>
          </p:cNvPr>
          <p:cNvGrpSpPr/>
          <p:nvPr/>
        </p:nvGrpSpPr>
        <p:grpSpPr>
          <a:xfrm>
            <a:off x="611475" y="2007942"/>
            <a:ext cx="768096" cy="575723"/>
            <a:chOff x="554736" y="2285395"/>
            <a:chExt cx="768096" cy="575723"/>
          </a:xfrm>
        </p:grpSpPr>
        <p:sp>
          <p:nvSpPr>
            <p:cNvPr id="11" name="Oval 10">
              <a:extLst>
                <a:ext uri="{FF2B5EF4-FFF2-40B4-BE49-F238E27FC236}">
                  <a16:creationId xmlns:a16="http://schemas.microsoft.com/office/drawing/2014/main" id="{208DCAD2-F84F-BE2B-533E-528D5641F766}"/>
                </a:ext>
              </a:extLst>
            </p:cNvPr>
            <p:cNvSpPr/>
            <p:nvPr/>
          </p:nvSpPr>
          <p:spPr>
            <a:xfrm>
              <a:off x="648618" y="2285395"/>
              <a:ext cx="574619" cy="5746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CACB7540-A67B-53E7-4AFC-9DD74237C291}"/>
                </a:ext>
              </a:extLst>
            </p:cNvPr>
            <p:cNvSpPr txBox="1">
              <a:spLocks/>
            </p:cNvSpPr>
            <p:nvPr/>
          </p:nvSpPr>
          <p:spPr>
            <a:xfrm>
              <a:off x="554736" y="2307789"/>
              <a:ext cx="768096" cy="5533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pPr algn="ctr"/>
              <a:r>
                <a:rPr lang="en-US"/>
                <a:t>1</a:t>
              </a:r>
            </a:p>
          </p:txBody>
        </p:sp>
      </p:grpSp>
      <p:sp>
        <p:nvSpPr>
          <p:cNvPr id="15" name="Content Placeholder 2">
            <a:extLst>
              <a:ext uri="{FF2B5EF4-FFF2-40B4-BE49-F238E27FC236}">
                <a16:creationId xmlns:a16="http://schemas.microsoft.com/office/drawing/2014/main" id="{173DA0C0-D61D-75F6-395B-7DDD8F627875}"/>
              </a:ext>
            </a:extLst>
          </p:cNvPr>
          <p:cNvSpPr txBox="1">
            <a:spLocks/>
          </p:cNvSpPr>
          <p:nvPr/>
        </p:nvSpPr>
        <p:spPr>
          <a:xfrm>
            <a:off x="1411696" y="1921704"/>
            <a:ext cx="6586973" cy="682217"/>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100" b="1">
                <a:latin typeface="Plus Jakarta Sans"/>
                <a:cs typeface="Plus Jakarta Sans"/>
              </a:rPr>
              <a:t>Envía tus solicitudes en octubre para evitar costos. </a:t>
            </a:r>
            <a:r>
              <a:rPr lang="es-ES" sz="1100">
                <a:latin typeface="Plus Jakarta Sans"/>
                <a:cs typeface="Plus Jakarta Sans"/>
              </a:rPr>
              <a:t>Recuerda: durante la Semana de Solicitudes Universitarias (del 20 al 26 de octubre de 2025), la mayoría de los costos de solicitud serán exonerados. ¡Asegúrate de que los estudiantes envíen sus solicitudes este octubre!</a:t>
            </a:r>
            <a:endParaRPr lang="en-US" sz="1100"/>
          </a:p>
        </p:txBody>
      </p:sp>
      <p:sp>
        <p:nvSpPr>
          <p:cNvPr id="5" name="Content Placeholder 2">
            <a:extLst>
              <a:ext uri="{FF2B5EF4-FFF2-40B4-BE49-F238E27FC236}">
                <a16:creationId xmlns:a16="http://schemas.microsoft.com/office/drawing/2014/main" id="{80090861-AC22-2026-4329-13948FFFD68A}"/>
              </a:ext>
            </a:extLst>
          </p:cNvPr>
          <p:cNvSpPr txBox="1">
            <a:spLocks/>
          </p:cNvSpPr>
          <p:nvPr/>
        </p:nvSpPr>
        <p:spPr>
          <a:xfrm>
            <a:off x="3306371" y="3806427"/>
            <a:ext cx="6479027" cy="904645"/>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100" b="1">
                <a:latin typeface="Plus Jakarta Sans"/>
                <a:cs typeface="Plus Jakarta Sans"/>
              </a:rPr>
              <a:t>No es necesario enviar múltiples solicitudes para la misma institución. </a:t>
            </a:r>
            <a:r>
              <a:rPr lang="es-ES" sz="1100">
                <a:latin typeface="Plus Jakarta Sans"/>
                <a:cs typeface="Plus Jakarta Sans"/>
              </a:rPr>
              <a:t>Una vez que los estudiantes hayan enviado un formulario de NC </a:t>
            </a:r>
            <a:r>
              <a:rPr lang="es-ES" sz="1100" err="1">
                <a:latin typeface="Plus Jakarta Sans"/>
                <a:cs typeface="Plus Jakarta Sans"/>
              </a:rPr>
              <a:t>College</a:t>
            </a:r>
            <a:r>
              <a:rPr lang="es-ES" sz="1100">
                <a:latin typeface="Plus Jakarta Sans"/>
                <a:cs typeface="Plus Jakarta Sans"/>
              </a:rPr>
              <a:t> </a:t>
            </a:r>
            <a:r>
              <a:rPr lang="es-ES" sz="1100" err="1">
                <a:latin typeface="Plus Jakarta Sans"/>
                <a:cs typeface="Plus Jakarta Sans"/>
              </a:rPr>
              <a:t>Connect</a:t>
            </a:r>
            <a:r>
              <a:rPr lang="es-ES" sz="1100">
                <a:latin typeface="Plus Jakarta Sans"/>
                <a:cs typeface="Plus Jakarta Sans"/>
              </a:rPr>
              <a:t> a través del portal, no necesitan presentar otra solicitud para postularse a la misma institución mediante su proceso de solicitud tradicional.</a:t>
            </a:r>
            <a:endParaRPr lang="en-US" sz="1100"/>
          </a:p>
        </p:txBody>
      </p:sp>
      <p:sp>
        <p:nvSpPr>
          <p:cNvPr id="4" name="Content Placeholder 2">
            <a:extLst>
              <a:ext uri="{FF2B5EF4-FFF2-40B4-BE49-F238E27FC236}">
                <a16:creationId xmlns:a16="http://schemas.microsoft.com/office/drawing/2014/main" id="{26A0C48D-92BE-00E7-396C-3B20AF25F0BB}"/>
              </a:ext>
            </a:extLst>
          </p:cNvPr>
          <p:cNvSpPr txBox="1">
            <a:spLocks/>
          </p:cNvSpPr>
          <p:nvPr/>
        </p:nvSpPr>
        <p:spPr>
          <a:xfrm>
            <a:off x="4378218" y="4882179"/>
            <a:ext cx="6234596" cy="511344"/>
          </a:xfrm>
          <a:prstGeom prst="rect">
            <a:avLst/>
          </a:prstGeom>
        </p:spPr>
        <p:txBody>
          <a:bodyPr vert="horz" lIns="91440" tIns="45720" rIns="91440" bIns="45720" rtlCol="0" anchor="t">
            <a:noAutofit/>
          </a:bodyPr>
          <a:lstStyle>
            <a:lvl1pPr marL="228600" indent="-182880" algn="l" defTabSz="914400" rtl="0" eaLnBrk="1" latinLnBrk="0" hangingPunct="1">
              <a:lnSpc>
                <a:spcPct val="110000"/>
              </a:lnSpc>
              <a:spcBef>
                <a:spcPts val="1000"/>
              </a:spcBef>
              <a:spcAft>
                <a:spcPts val="600"/>
              </a:spcAft>
              <a:buClr>
                <a:schemeClr val="accent1"/>
              </a:buClr>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6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Clr>
                <a:schemeClr val="accent1"/>
              </a:buClr>
              <a:buFont typeface="Arial" panose="020B0604020202020204" pitchFamily="34" charset="0"/>
              <a:buChar char="•"/>
              <a:defRPr sz="14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100" b="1">
                <a:latin typeface="Plus Jakarta Sans"/>
                <a:cs typeface="Plus Jakarta Sans"/>
              </a:rPr>
              <a:t>¡Mantén tu GPA! </a:t>
            </a:r>
            <a:r>
              <a:rPr lang="es-ES" sz="1100">
                <a:latin typeface="Plus Jakarta Sans"/>
                <a:cs typeface="Plus Jakarta Sans"/>
              </a:rPr>
              <a:t>Recuerda: si los estudiantes no mantienen el GPA con el que fueron admitidos, las instituciones podrían requerir información adicional para confirmar su admisión.</a:t>
            </a:r>
            <a:endParaRPr lang="en-US" sz="1100">
              <a:latin typeface="Plus Jakarta Sans"/>
              <a:cs typeface="Plus Jakarta Sans"/>
            </a:endParaRPr>
          </a:p>
        </p:txBody>
      </p:sp>
      <p:grpSp>
        <p:nvGrpSpPr>
          <p:cNvPr id="6" name="Group 5">
            <a:extLst>
              <a:ext uri="{FF2B5EF4-FFF2-40B4-BE49-F238E27FC236}">
                <a16:creationId xmlns:a16="http://schemas.microsoft.com/office/drawing/2014/main" id="{9E506EB6-14BE-3902-382E-5D922ED37FCA}"/>
              </a:ext>
            </a:extLst>
          </p:cNvPr>
          <p:cNvGrpSpPr/>
          <p:nvPr/>
        </p:nvGrpSpPr>
        <p:grpSpPr>
          <a:xfrm>
            <a:off x="3557564" y="4942579"/>
            <a:ext cx="768096" cy="575723"/>
            <a:chOff x="554736" y="2285395"/>
            <a:chExt cx="768096" cy="575723"/>
          </a:xfrm>
        </p:grpSpPr>
        <p:sp>
          <p:nvSpPr>
            <p:cNvPr id="8" name="Oval 7">
              <a:extLst>
                <a:ext uri="{FF2B5EF4-FFF2-40B4-BE49-F238E27FC236}">
                  <a16:creationId xmlns:a16="http://schemas.microsoft.com/office/drawing/2014/main" id="{AFB4BFFA-0594-F7DB-2F3D-C83CCE36998D}"/>
                </a:ext>
              </a:extLst>
            </p:cNvPr>
            <p:cNvSpPr/>
            <p:nvPr/>
          </p:nvSpPr>
          <p:spPr>
            <a:xfrm>
              <a:off x="648618" y="2285395"/>
              <a:ext cx="574619" cy="5746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4561024D-BC92-EEC8-C6FE-DE15F00FF3B0}"/>
                </a:ext>
              </a:extLst>
            </p:cNvPr>
            <p:cNvSpPr txBox="1">
              <a:spLocks/>
            </p:cNvSpPr>
            <p:nvPr/>
          </p:nvSpPr>
          <p:spPr>
            <a:xfrm>
              <a:off x="554736" y="2307789"/>
              <a:ext cx="768096" cy="5533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pPr algn="ctr"/>
              <a:r>
                <a:rPr lang="en-US"/>
                <a:t>4</a:t>
              </a:r>
            </a:p>
          </p:txBody>
        </p:sp>
      </p:grpSp>
      <p:grpSp>
        <p:nvGrpSpPr>
          <p:cNvPr id="17" name="Group 16">
            <a:extLst>
              <a:ext uri="{FF2B5EF4-FFF2-40B4-BE49-F238E27FC236}">
                <a16:creationId xmlns:a16="http://schemas.microsoft.com/office/drawing/2014/main" id="{5193AE96-96D3-1C9B-0710-804A88F21013}"/>
              </a:ext>
            </a:extLst>
          </p:cNvPr>
          <p:cNvGrpSpPr/>
          <p:nvPr/>
        </p:nvGrpSpPr>
        <p:grpSpPr>
          <a:xfrm>
            <a:off x="4292979" y="5661997"/>
            <a:ext cx="768096" cy="575723"/>
            <a:chOff x="554736" y="2285395"/>
            <a:chExt cx="768096" cy="575723"/>
          </a:xfrm>
        </p:grpSpPr>
        <p:sp>
          <p:nvSpPr>
            <p:cNvPr id="19" name="Oval 18">
              <a:extLst>
                <a:ext uri="{FF2B5EF4-FFF2-40B4-BE49-F238E27FC236}">
                  <a16:creationId xmlns:a16="http://schemas.microsoft.com/office/drawing/2014/main" id="{933184CE-8B9A-4F80-E665-8E055C3DF9CD}"/>
                </a:ext>
              </a:extLst>
            </p:cNvPr>
            <p:cNvSpPr/>
            <p:nvPr/>
          </p:nvSpPr>
          <p:spPr>
            <a:xfrm>
              <a:off x="648618" y="2285395"/>
              <a:ext cx="574619" cy="57461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BE9F0FFD-7197-225A-BC99-0BDE8B6411D1}"/>
                </a:ext>
              </a:extLst>
            </p:cNvPr>
            <p:cNvSpPr txBox="1">
              <a:spLocks/>
            </p:cNvSpPr>
            <p:nvPr/>
          </p:nvSpPr>
          <p:spPr>
            <a:xfrm>
              <a:off x="554736" y="2307789"/>
              <a:ext cx="768096" cy="55332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pPr algn="ctr"/>
              <a:r>
                <a:rPr lang="en-US"/>
                <a:t>5</a:t>
              </a:r>
            </a:p>
          </p:txBody>
        </p:sp>
      </p:grpSp>
    </p:spTree>
    <p:extLst>
      <p:ext uri="{BB962C8B-B14F-4D97-AF65-F5344CB8AC3E}">
        <p14:creationId xmlns:p14="http://schemas.microsoft.com/office/powerpoint/2010/main" val="3417637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2">
            <a:extLst>
              <a:ext uri="{FF2B5EF4-FFF2-40B4-BE49-F238E27FC236}">
                <a16:creationId xmlns:a16="http://schemas.microsoft.com/office/drawing/2014/main" id="{C1059111-3AC9-725E-100B-7E166A047216}"/>
              </a:ext>
            </a:extLst>
          </p:cNvPr>
          <p:cNvSpPr txBox="1">
            <a:spLocks/>
          </p:cNvSpPr>
          <p:nvPr/>
        </p:nvSpPr>
        <p:spPr>
          <a:xfrm>
            <a:off x="456191" y="685800"/>
            <a:ext cx="4394669" cy="5715001"/>
          </a:xfrm>
          <a:prstGeom prst="roundRect">
            <a:avLst>
              <a:gd name="adj" fmla="val 4516"/>
            </a:avLst>
          </a:prstGeom>
          <a:solidFill>
            <a:schemeClr val="bg1">
              <a:lumMod val="95000"/>
            </a:schemeClr>
          </a:solid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sp>
        <p:nvSpPr>
          <p:cNvPr id="2" name="Title 1">
            <a:extLst>
              <a:ext uri="{FF2B5EF4-FFF2-40B4-BE49-F238E27FC236}">
                <a16:creationId xmlns:a16="http://schemas.microsoft.com/office/drawing/2014/main" id="{E7204210-F0C2-8D3D-E7D1-D8F6D6472423}"/>
              </a:ext>
            </a:extLst>
          </p:cNvPr>
          <p:cNvSpPr>
            <a:spLocks noGrp="1"/>
          </p:cNvSpPr>
          <p:nvPr>
            <p:ph type="title"/>
          </p:nvPr>
        </p:nvSpPr>
        <p:spPr>
          <a:xfrm>
            <a:off x="5054501" y="592385"/>
            <a:ext cx="6657407" cy="553329"/>
          </a:xfrm>
        </p:spPr>
        <p:txBody>
          <a:bodyPr/>
          <a:lstStyle/>
          <a:p>
            <a:r>
              <a:rPr lang="en-US" err="1"/>
              <a:t>Tienes</a:t>
            </a:r>
            <a:r>
              <a:rPr lang="en-US"/>
              <a:t> </a:t>
            </a:r>
            <a:r>
              <a:rPr lang="en-US" err="1"/>
              <a:t>Apoyo</a:t>
            </a:r>
            <a:r>
              <a:rPr lang="en-US"/>
              <a:t> Disponible</a:t>
            </a:r>
          </a:p>
        </p:txBody>
      </p:sp>
      <p:sp>
        <p:nvSpPr>
          <p:cNvPr id="3" name="Content Placeholder 2">
            <a:extLst>
              <a:ext uri="{FF2B5EF4-FFF2-40B4-BE49-F238E27FC236}">
                <a16:creationId xmlns:a16="http://schemas.microsoft.com/office/drawing/2014/main" id="{736A202F-0B78-E8DB-4D65-D9853D5DA1FB}"/>
              </a:ext>
            </a:extLst>
          </p:cNvPr>
          <p:cNvSpPr>
            <a:spLocks noGrp="1"/>
          </p:cNvSpPr>
          <p:nvPr>
            <p:ph idx="1"/>
          </p:nvPr>
        </p:nvSpPr>
        <p:spPr>
          <a:xfrm>
            <a:off x="5054501" y="1323975"/>
            <a:ext cx="6657407" cy="4956121"/>
          </a:xfrm>
        </p:spPr>
        <p:txBody>
          <a:bodyPr vert="horz" lIns="91440" tIns="45720" rIns="91440" bIns="45720" rtlCol="0" anchor="t">
            <a:noAutofit/>
          </a:bodyPr>
          <a:lstStyle/>
          <a:p>
            <a:pPr marL="45720" indent="0">
              <a:buNone/>
            </a:pPr>
            <a:r>
              <a:rPr lang="es-ES" sz="1500">
                <a:latin typeface="Plus Jakarta Sans"/>
                <a:cs typeface="Plus Jakarta Sans"/>
              </a:rPr>
              <a:t>Los aliados educativos en todo el estado están informados sobre los detalles del programa y están aquí para apoyarte mientras ayudas a los estudiantes a avanzar en su camino hacia la universidad.</a:t>
            </a:r>
            <a:endParaRPr lang="en-US" sz="1500">
              <a:latin typeface="Plus Jakarta Sans"/>
              <a:cs typeface="Plus Jakarta Sans"/>
            </a:endParaRPr>
          </a:p>
          <a:p>
            <a:r>
              <a:rPr lang="en-US" sz="1600">
                <a:highlight>
                  <a:srgbClr val="FFFF00"/>
                </a:highlight>
                <a:latin typeface="Plus Jakarta Sans"/>
                <a:cs typeface="Plus Jakarta Sans"/>
              </a:rPr>
              <a:t>[Tu </a:t>
            </a:r>
            <a:r>
              <a:rPr lang="en-US" sz="1600" err="1">
                <a:highlight>
                  <a:srgbClr val="FFFF00"/>
                </a:highlight>
                <a:latin typeface="Plus Jakarta Sans"/>
                <a:cs typeface="Plus Jakarta Sans"/>
              </a:rPr>
              <a:t>coordinador</a:t>
            </a:r>
            <a:r>
              <a:rPr lang="en-US" sz="1600">
                <a:highlight>
                  <a:srgbClr val="FFFF00"/>
                </a:highlight>
                <a:latin typeface="Plus Jakarta Sans"/>
                <a:cs typeface="Plus Jakarta Sans"/>
              </a:rPr>
              <a:t> local de </a:t>
            </a:r>
            <a:r>
              <a:rPr lang="en-US" sz="1600" err="1">
                <a:highlight>
                  <a:srgbClr val="FFFF00"/>
                </a:highlight>
                <a:latin typeface="Plus Jakarta Sans"/>
                <a:cs typeface="Plus Jakarta Sans"/>
              </a:rPr>
              <a:t>alcance</a:t>
            </a:r>
            <a:r>
              <a:rPr lang="en-US" sz="1600">
                <a:highlight>
                  <a:srgbClr val="FFFF00"/>
                </a:highlight>
                <a:latin typeface="Plus Jakarta Sans"/>
                <a:cs typeface="Plus Jakarta Sans"/>
              </a:rPr>
              <a:t> </a:t>
            </a:r>
            <a:r>
              <a:rPr lang="en-US" sz="1600" err="1">
                <a:highlight>
                  <a:srgbClr val="FFFF00"/>
                </a:highlight>
                <a:latin typeface="Plus Jakarta Sans"/>
                <a:cs typeface="Plus Jakarta Sans"/>
              </a:rPr>
              <a:t>comunitario</a:t>
            </a:r>
            <a:r>
              <a:rPr lang="en-US" sz="1600">
                <a:highlight>
                  <a:srgbClr val="FFFF00"/>
                </a:highlight>
                <a:latin typeface="Plus Jakarta Sans"/>
                <a:cs typeface="Plus Jakarta Sans"/>
              </a:rPr>
              <a:t> de CFNC]</a:t>
            </a:r>
          </a:p>
          <a:p>
            <a:r>
              <a:rPr lang="en-US" sz="1600">
                <a:highlight>
                  <a:srgbClr val="FFFF00"/>
                </a:highlight>
                <a:latin typeface="Plus Jakarta Sans"/>
                <a:cs typeface="Plus Jakarta Sans"/>
              </a:rPr>
              <a:t>[</a:t>
            </a:r>
            <a:r>
              <a:rPr lang="en-US" sz="1600">
                <a:solidFill>
                  <a:srgbClr val="333333"/>
                </a:solidFill>
                <a:highlight>
                  <a:srgbClr val="FFFF00"/>
                </a:highlight>
                <a:latin typeface="Plus Jakarta Sans"/>
                <a:cs typeface="Plus Jakarta Sans"/>
              </a:rPr>
              <a:t>T</a:t>
            </a:r>
            <a:r>
              <a:rPr lang="es-ES" sz="1600" err="1">
                <a:solidFill>
                  <a:srgbClr val="333333"/>
                </a:solidFill>
                <a:highlight>
                  <a:srgbClr val="FFFF00"/>
                </a:highlight>
                <a:latin typeface="Plus Jakarta Sans"/>
                <a:cs typeface="Plus Jakarta Sans"/>
              </a:rPr>
              <a:t>us</a:t>
            </a:r>
            <a:r>
              <a:rPr lang="es-ES" sz="1600">
                <a:solidFill>
                  <a:srgbClr val="333333"/>
                </a:solidFill>
                <a:highlight>
                  <a:srgbClr val="FFFF00"/>
                </a:highlight>
                <a:latin typeface="Plus Jakarta Sans"/>
                <a:cs typeface="Plus Jakarta Sans"/>
              </a:rPr>
              <a:t> </a:t>
            </a:r>
            <a:r>
              <a:rPr lang="es-ES" sz="1600">
                <a:highlight>
                  <a:srgbClr val="FFFF00"/>
                </a:highlight>
                <a:latin typeface="Plus Jakarta Sans"/>
                <a:cs typeface="Plus Jakarta Sans"/>
              </a:rPr>
              <a:t>oficiales de información pública del distrito</a:t>
            </a:r>
            <a:r>
              <a:rPr lang="en-US" sz="1600">
                <a:highlight>
                  <a:srgbClr val="FFFF00"/>
                </a:highlight>
                <a:latin typeface="Plus Jakarta Sans"/>
                <a:cs typeface="Plus Jakarta Sans"/>
              </a:rPr>
              <a:t>]</a:t>
            </a:r>
          </a:p>
          <a:p>
            <a:r>
              <a:rPr lang="es-ES" sz="1600">
                <a:latin typeface="Plus Jakarta Sans"/>
                <a:cs typeface="Plus Jakarta Sans"/>
              </a:rPr>
              <a:t>Para preguntas relacionadas con la escuela secundaria (</a:t>
            </a:r>
            <a:r>
              <a:rPr lang="es-ES" sz="1600" err="1">
                <a:latin typeface="Plus Jakarta Sans"/>
                <a:cs typeface="Plus Jakarta Sans"/>
              </a:rPr>
              <a:t>high</a:t>
            </a:r>
            <a:r>
              <a:rPr lang="es-ES" sz="1600">
                <a:latin typeface="Plus Jakarta Sans"/>
                <a:cs typeface="Plus Jakarta Sans"/>
              </a:rPr>
              <a:t> </a:t>
            </a:r>
            <a:r>
              <a:rPr lang="es-ES" sz="1600" err="1">
                <a:latin typeface="Plus Jakarta Sans"/>
                <a:cs typeface="Plus Jakarta Sans"/>
              </a:rPr>
              <a:t>school</a:t>
            </a:r>
            <a:r>
              <a:rPr lang="es-ES" sz="1600">
                <a:latin typeface="Plus Jakarta Sans"/>
                <a:cs typeface="Plus Jakarta Sans"/>
              </a:rPr>
              <a:t>): </a:t>
            </a:r>
            <a:r>
              <a:rPr lang="en-US" sz="1600" b="1">
                <a:latin typeface="Plus Jakarta Sans"/>
                <a:cs typeface="Plus Jakarta Sans"/>
                <a:hlinkClick r:id="rId3"/>
              </a:rPr>
              <a:t>NCCollegeConnect@dpi.nc.gov</a:t>
            </a:r>
            <a:r>
              <a:rPr lang="en-US" sz="1600" b="1">
                <a:latin typeface="Plus Jakarta Sans"/>
                <a:cs typeface="Plus Jakarta Sans"/>
              </a:rPr>
              <a:t> </a:t>
            </a:r>
          </a:p>
          <a:p>
            <a:r>
              <a:rPr lang="es-ES" sz="1600">
                <a:latin typeface="Plus Jakarta Sans"/>
                <a:cs typeface="Plus Jakarta Sans"/>
              </a:rPr>
              <a:t>Para preguntas relacionadas con el Sistema UNC: </a:t>
            </a:r>
            <a:r>
              <a:rPr lang="en-US" sz="1600" b="1">
                <a:latin typeface="Plus Jakarta Sans"/>
                <a:cs typeface="Plus Jakarta Sans"/>
                <a:hlinkClick r:id="rId4"/>
              </a:rPr>
              <a:t>nccollegeconnect@northcarolina.edu</a:t>
            </a:r>
            <a:endParaRPr lang="en-US" sz="1600" b="1">
              <a:solidFill>
                <a:srgbClr val="333333"/>
              </a:solidFill>
              <a:latin typeface="Plus Jakarta Sans"/>
              <a:cs typeface="Plus Jakarta Sans"/>
            </a:endParaRPr>
          </a:p>
          <a:p>
            <a:r>
              <a:rPr lang="es-ES" sz="1600">
                <a:solidFill>
                  <a:srgbClr val="333333"/>
                </a:solidFill>
                <a:latin typeface="Plus Jakarta Sans"/>
                <a:cs typeface="Plus Jakarta Sans"/>
              </a:rPr>
              <a:t>Para preguntas relacionadas con los colegios y universidades independientes de Carolina del Norte: </a:t>
            </a:r>
            <a:r>
              <a:rPr lang="en-US" sz="1600" b="1" u="sng">
                <a:solidFill>
                  <a:srgbClr val="41AD49"/>
                </a:solidFill>
                <a:latin typeface="Plus Jakarta Sans"/>
                <a:cs typeface="Plus Jakarta Sans"/>
                <a:hlinkClick r:id="rId5"/>
              </a:rPr>
              <a:t>nccollegeconnect@ncicu.</a:t>
            </a:r>
            <a:r>
              <a:rPr lang="en-US" sz="1600" b="1" u="sng">
                <a:solidFill>
                  <a:srgbClr val="41AD49"/>
                </a:solidFill>
                <a:latin typeface="Plus Jakarta Sans"/>
                <a:cs typeface="Plus Jakarta Sans"/>
                <a:hlinkClick r:id="rId5">
                  <a:extLst>
                    <a:ext uri="{A12FA001-AC4F-418D-AE19-62706E023703}">
                      <ahyp:hlinkClr xmlns:ahyp="http://schemas.microsoft.com/office/drawing/2018/hyperlinkcolor" val="tx"/>
                    </a:ext>
                  </a:extLst>
                </a:hlinkClick>
              </a:rPr>
              <a:t>org</a:t>
            </a:r>
            <a:endParaRPr lang="en-US" sz="1600">
              <a:solidFill>
                <a:srgbClr val="333333"/>
              </a:solidFill>
              <a:latin typeface="Plus Jakarta Sans"/>
              <a:cs typeface="Plus Jakarta Sans"/>
            </a:endParaRPr>
          </a:p>
          <a:p>
            <a:r>
              <a:rPr lang="es-ES" sz="1600">
                <a:latin typeface="Plus Jakarta Sans"/>
                <a:cs typeface="Plus Jakarta Sans"/>
              </a:rPr>
              <a:t>Para preguntas relacionadas con</a:t>
            </a:r>
            <a:r>
              <a:rPr lang="en-US" sz="1600">
                <a:solidFill>
                  <a:srgbClr val="333333"/>
                </a:solidFill>
                <a:latin typeface="Plus Jakarta Sans"/>
                <a:cs typeface="Plus Jakarta Sans"/>
              </a:rPr>
              <a:t> NCCCS:</a:t>
            </a:r>
            <a:r>
              <a:rPr lang="en-US" sz="1600" b="1">
                <a:solidFill>
                  <a:srgbClr val="333333"/>
                </a:solidFill>
                <a:latin typeface="Plus Jakarta Sans"/>
                <a:cs typeface="Plus Jakarta Sans"/>
              </a:rPr>
              <a:t> </a:t>
            </a:r>
            <a:r>
              <a:rPr lang="en-US" sz="1600" b="1">
                <a:solidFill>
                  <a:srgbClr val="333333"/>
                </a:solidFill>
                <a:latin typeface="Plus Jakarta Sans"/>
                <a:cs typeface="Plus Jakarta Sans"/>
                <a:hlinkClick r:id="rId6"/>
              </a:rPr>
              <a:t>nccollegeconnect@nccommunitycolleges.edu</a:t>
            </a:r>
            <a:r>
              <a:rPr lang="en-US" sz="1600" b="1">
                <a:solidFill>
                  <a:srgbClr val="333333"/>
                </a:solidFill>
                <a:latin typeface="Plus Jakarta Sans"/>
                <a:cs typeface="Plus Jakarta Sans"/>
              </a:rPr>
              <a:t> </a:t>
            </a:r>
          </a:p>
          <a:p>
            <a:endParaRPr lang="en-US">
              <a:solidFill>
                <a:srgbClr val="333333"/>
              </a:solidFill>
              <a:latin typeface="Plus Jakarta Sans"/>
              <a:cs typeface="Plus Jakarta Sans"/>
            </a:endParaRPr>
          </a:p>
        </p:txBody>
      </p:sp>
      <p:pic>
        <p:nvPicPr>
          <p:cNvPr id="16" name="Picture 15" descr="A black and blue logo&#10;&#10;Description automatically generated">
            <a:extLst>
              <a:ext uri="{FF2B5EF4-FFF2-40B4-BE49-F238E27FC236}">
                <a16:creationId xmlns:a16="http://schemas.microsoft.com/office/drawing/2014/main" id="{9F6C2BC0-43B8-A1FD-FC91-6C5A9782B53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0628" y="4691618"/>
            <a:ext cx="1801950" cy="349705"/>
          </a:xfrm>
          <a:prstGeom prst="rect">
            <a:avLst/>
          </a:prstGeom>
        </p:spPr>
      </p:pic>
      <p:pic>
        <p:nvPicPr>
          <p:cNvPr id="19" name="Graphic 18">
            <a:extLst>
              <a:ext uri="{FF2B5EF4-FFF2-40B4-BE49-F238E27FC236}">
                <a16:creationId xmlns:a16="http://schemas.microsoft.com/office/drawing/2014/main" id="{E3FD6880-3704-59A5-105E-9533E13D239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38397" y="1143159"/>
            <a:ext cx="3602607" cy="338896"/>
          </a:xfrm>
          <a:prstGeom prst="rect">
            <a:avLst/>
          </a:prstGeom>
        </p:spPr>
      </p:pic>
      <p:pic>
        <p:nvPicPr>
          <p:cNvPr id="21" name="Picture 20" descr="Blue text on a black background&#10;&#10;Description automatically generated">
            <a:extLst>
              <a:ext uri="{FF2B5EF4-FFF2-40B4-BE49-F238E27FC236}">
                <a16:creationId xmlns:a16="http://schemas.microsoft.com/office/drawing/2014/main" id="{7B31FC0A-AE90-EDD7-2014-A4193EF3AFE4}"/>
              </a:ext>
            </a:extLst>
          </p:cNvPr>
          <p:cNvPicPr>
            <a:picLocks noChangeAspect="1"/>
          </p:cNvPicPr>
          <p:nvPr/>
        </p:nvPicPr>
        <p:blipFill>
          <a:blip r:embed="rId10" cstate="screen">
            <a:extLst>
              <a:ext uri="{28A0092B-C50C-407E-A947-70E740481C1C}">
                <a14:useLocalDpi xmlns:a14="http://schemas.microsoft.com/office/drawing/2010/main"/>
              </a:ext>
            </a:extLst>
          </a:blip>
          <a:srcRect t="24247" b="25173"/>
          <a:stretch>
            <a:fillRect/>
          </a:stretch>
        </p:blipFill>
        <p:spPr>
          <a:xfrm>
            <a:off x="1374345" y="3797343"/>
            <a:ext cx="2514187" cy="381505"/>
          </a:xfrm>
          <a:prstGeom prst="rect">
            <a:avLst/>
          </a:prstGeom>
        </p:spPr>
      </p:pic>
      <p:pic>
        <p:nvPicPr>
          <p:cNvPr id="5" name="Picture 4" descr="Blue letters on a black background&#10;&#10;AI-generated content may be incorrect.">
            <a:extLst>
              <a:ext uri="{FF2B5EF4-FFF2-40B4-BE49-F238E27FC236}">
                <a16:creationId xmlns:a16="http://schemas.microsoft.com/office/drawing/2014/main" id="{730EDB31-9E11-9FAF-B5D3-C0C02D7A61AC}"/>
              </a:ext>
            </a:extLst>
          </p:cNvPr>
          <p:cNvPicPr>
            <a:picLocks noChangeAspect="1"/>
          </p:cNvPicPr>
          <p:nvPr/>
        </p:nvPicPr>
        <p:blipFill>
          <a:blip r:embed="rId11"/>
          <a:stretch>
            <a:fillRect/>
          </a:stretch>
        </p:blipFill>
        <p:spPr>
          <a:xfrm>
            <a:off x="1590260" y="1808956"/>
            <a:ext cx="2131391" cy="650300"/>
          </a:xfrm>
          <a:prstGeom prst="rect">
            <a:avLst/>
          </a:prstGeom>
        </p:spPr>
      </p:pic>
      <p:pic>
        <p:nvPicPr>
          <p:cNvPr id="9" name="Picture 8" descr="A logo with text on it&#10;&#10;AI-generated content may be incorrect.">
            <a:extLst>
              <a:ext uri="{FF2B5EF4-FFF2-40B4-BE49-F238E27FC236}">
                <a16:creationId xmlns:a16="http://schemas.microsoft.com/office/drawing/2014/main" id="{3E1C9C7B-5A66-2A2C-75FF-18CE542BC553}"/>
              </a:ext>
            </a:extLst>
          </p:cNvPr>
          <p:cNvPicPr>
            <a:picLocks noChangeAspect="1"/>
          </p:cNvPicPr>
          <p:nvPr/>
        </p:nvPicPr>
        <p:blipFill>
          <a:blip r:embed="rId12"/>
          <a:srcRect t="6276" b="5546"/>
          <a:stretch>
            <a:fillRect/>
          </a:stretch>
        </p:blipFill>
        <p:spPr>
          <a:xfrm>
            <a:off x="2930925" y="4553987"/>
            <a:ext cx="1668798" cy="545006"/>
          </a:xfrm>
          <a:prstGeom prst="rect">
            <a:avLst/>
          </a:prstGeom>
        </p:spPr>
      </p:pic>
      <p:pic>
        <p:nvPicPr>
          <p:cNvPr id="20" name="Picture 19" descr="A blue circle with a tower in it&#10;&#10;AI-generated content may be incorrect.">
            <a:extLst>
              <a:ext uri="{FF2B5EF4-FFF2-40B4-BE49-F238E27FC236}">
                <a16:creationId xmlns:a16="http://schemas.microsoft.com/office/drawing/2014/main" id="{83310098-11D8-5AF0-313C-EC89238CB431}"/>
              </a:ext>
            </a:extLst>
          </p:cNvPr>
          <p:cNvPicPr>
            <a:picLocks noChangeAspect="1"/>
          </p:cNvPicPr>
          <p:nvPr/>
        </p:nvPicPr>
        <p:blipFill>
          <a:blip r:embed="rId13"/>
          <a:srcRect t="7218" b="7588"/>
          <a:stretch>
            <a:fillRect/>
          </a:stretch>
        </p:blipFill>
        <p:spPr>
          <a:xfrm>
            <a:off x="3341651" y="5474289"/>
            <a:ext cx="1251025" cy="532896"/>
          </a:xfrm>
          <a:prstGeom prst="rect">
            <a:avLst/>
          </a:prstGeom>
        </p:spPr>
      </p:pic>
      <p:pic>
        <p:nvPicPr>
          <p:cNvPr id="23" name="Picture 22" descr="Blue letters on a black background&#10;&#10;AI-generated content may be incorrect.">
            <a:extLst>
              <a:ext uri="{FF2B5EF4-FFF2-40B4-BE49-F238E27FC236}">
                <a16:creationId xmlns:a16="http://schemas.microsoft.com/office/drawing/2014/main" id="{3053C981-CA9D-B076-446C-04300C79F643}"/>
              </a:ext>
            </a:extLst>
          </p:cNvPr>
          <p:cNvPicPr>
            <a:picLocks noChangeAspect="1"/>
          </p:cNvPicPr>
          <p:nvPr/>
        </p:nvPicPr>
        <p:blipFill>
          <a:blip r:embed="rId14"/>
          <a:stretch>
            <a:fillRect/>
          </a:stretch>
        </p:blipFill>
        <p:spPr>
          <a:xfrm>
            <a:off x="759094" y="5432877"/>
            <a:ext cx="2262740" cy="628539"/>
          </a:xfrm>
          <a:prstGeom prst="rect">
            <a:avLst/>
          </a:prstGeom>
        </p:spPr>
      </p:pic>
      <p:pic>
        <p:nvPicPr>
          <p:cNvPr id="6" name="Picture 5" descr="See the source image">
            <a:extLst>
              <a:ext uri="{FF2B5EF4-FFF2-40B4-BE49-F238E27FC236}">
                <a16:creationId xmlns:a16="http://schemas.microsoft.com/office/drawing/2014/main" id="{ECF449AE-237D-90AD-4A07-21723DAA0A31}"/>
              </a:ext>
            </a:extLst>
          </p:cNvPr>
          <p:cNvPicPr>
            <a:picLocks noChangeAspect="1"/>
          </p:cNvPicPr>
          <p:nvPr/>
        </p:nvPicPr>
        <p:blipFill>
          <a:blip r:embed="rId15"/>
          <a:srcRect t="20526" b="27255"/>
          <a:stretch>
            <a:fillRect/>
          </a:stretch>
        </p:blipFill>
        <p:spPr>
          <a:xfrm>
            <a:off x="1777556" y="2834602"/>
            <a:ext cx="1727201" cy="587396"/>
          </a:xfrm>
          <a:prstGeom prst="rect">
            <a:avLst/>
          </a:prstGeom>
        </p:spPr>
      </p:pic>
    </p:spTree>
    <p:extLst>
      <p:ext uri="{BB962C8B-B14F-4D97-AF65-F5344CB8AC3E}">
        <p14:creationId xmlns:p14="http://schemas.microsoft.com/office/powerpoint/2010/main" val="2780331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ouple of women posing for a picture&#10;&#10;Description automatically generated">
            <a:extLst>
              <a:ext uri="{FF2B5EF4-FFF2-40B4-BE49-F238E27FC236}">
                <a16:creationId xmlns:a16="http://schemas.microsoft.com/office/drawing/2014/main" id="{7DBF91A7-59B2-5BDB-EE89-E26B876254B3}"/>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Rounded Rectangle 9">
            <a:extLst>
              <a:ext uri="{FF2B5EF4-FFF2-40B4-BE49-F238E27FC236}">
                <a16:creationId xmlns:a16="http://schemas.microsoft.com/office/drawing/2014/main" id="{8881041C-A2EB-9253-D80B-1A0331C6D8CB}"/>
              </a:ext>
            </a:extLst>
          </p:cNvPr>
          <p:cNvSpPr/>
          <p:nvPr/>
        </p:nvSpPr>
        <p:spPr>
          <a:xfrm>
            <a:off x="228600" y="228600"/>
            <a:ext cx="11734800" cy="6400800"/>
          </a:xfrm>
          <a:prstGeom prst="roundRect">
            <a:avLst>
              <a:gd name="adj" fmla="val 5907"/>
            </a:avLst>
          </a:prstGeom>
          <a:solidFill>
            <a:schemeClr val="accent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1632AAB-8C79-B4FC-96B4-13AF9E99A02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553097" y="0"/>
            <a:ext cx="7763214" cy="6858000"/>
          </a:xfrm>
          <a:prstGeom prst="rect">
            <a:avLst/>
          </a:prstGeom>
        </p:spPr>
      </p:pic>
      <p:sp>
        <p:nvSpPr>
          <p:cNvPr id="11" name="Title 5">
            <a:extLst>
              <a:ext uri="{FF2B5EF4-FFF2-40B4-BE49-F238E27FC236}">
                <a16:creationId xmlns:a16="http://schemas.microsoft.com/office/drawing/2014/main" id="{67130576-AC62-1A4E-CF91-6F817E98D756}"/>
              </a:ext>
            </a:extLst>
          </p:cNvPr>
          <p:cNvSpPr txBox="1">
            <a:spLocks/>
          </p:cNvSpPr>
          <p:nvPr/>
        </p:nvSpPr>
        <p:spPr>
          <a:xfrm>
            <a:off x="741680" y="662515"/>
            <a:ext cx="3583432"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r>
              <a:rPr lang="en-US" sz="6000"/>
              <a:t>¡</a:t>
            </a:r>
            <a:r>
              <a:rPr lang="en-US" sz="6000" err="1"/>
              <a:t>Conoce</a:t>
            </a:r>
            <a:r>
              <a:rPr lang="en-US" sz="6000"/>
              <a:t> Más!</a:t>
            </a:r>
          </a:p>
        </p:txBody>
      </p:sp>
      <p:sp>
        <p:nvSpPr>
          <p:cNvPr id="12" name="Rectangle 11">
            <a:extLst>
              <a:ext uri="{FF2B5EF4-FFF2-40B4-BE49-F238E27FC236}">
                <a16:creationId xmlns:a16="http://schemas.microsoft.com/office/drawing/2014/main" id="{0170900A-9C0B-92DB-8CD8-835E61D1E133}"/>
              </a:ext>
            </a:extLst>
          </p:cNvPr>
          <p:cNvSpPr/>
          <p:nvPr/>
        </p:nvSpPr>
        <p:spPr>
          <a:xfrm>
            <a:off x="901700" y="3570142"/>
            <a:ext cx="2339848" cy="23398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0000"/>
                  <a:lumOff val="40000"/>
                </a:schemeClr>
              </a:solidFill>
            </a:endParaRPr>
          </a:p>
        </p:txBody>
      </p:sp>
      <p:pic>
        <p:nvPicPr>
          <p:cNvPr id="2" name="Picture 1">
            <a:extLst>
              <a:ext uri="{FF2B5EF4-FFF2-40B4-BE49-F238E27FC236}">
                <a16:creationId xmlns:a16="http://schemas.microsoft.com/office/drawing/2014/main" id="{062E970F-3124-0E8C-A33C-44AA89AC8868}"/>
              </a:ext>
            </a:extLst>
          </p:cNvPr>
          <p:cNvPicPr>
            <a:picLocks noChangeAspect="1"/>
          </p:cNvPicPr>
          <p:nvPr/>
        </p:nvPicPr>
        <p:blipFill>
          <a:blip r:embed="rId4"/>
          <a:stretch>
            <a:fillRect/>
          </a:stretch>
        </p:blipFill>
        <p:spPr>
          <a:xfrm>
            <a:off x="1015218" y="3683660"/>
            <a:ext cx="2112811" cy="2112811"/>
          </a:xfrm>
          <a:prstGeom prst="rect">
            <a:avLst/>
          </a:prstGeom>
        </p:spPr>
      </p:pic>
    </p:spTree>
    <p:extLst>
      <p:ext uri="{BB962C8B-B14F-4D97-AF65-F5344CB8AC3E}">
        <p14:creationId xmlns:p14="http://schemas.microsoft.com/office/powerpoint/2010/main" val="1648098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EB1265-6D3B-E97C-7BDB-5699FFFFA1CF}"/>
              </a:ext>
            </a:extLst>
          </p:cNvPr>
          <p:cNvSpPr>
            <a:spLocks noGrp="1"/>
          </p:cNvSpPr>
          <p:nvPr>
            <p:ph idx="1"/>
          </p:nvPr>
        </p:nvSpPr>
        <p:spPr>
          <a:xfrm>
            <a:off x="457201" y="2301369"/>
            <a:ext cx="5551713" cy="3881428"/>
          </a:xfrm>
        </p:spPr>
        <p:txBody>
          <a:bodyPr anchor="t"/>
          <a:lstStyle/>
          <a:p>
            <a:pPr marL="45720" indent="0">
              <a:buNone/>
            </a:pPr>
            <a:r>
              <a:rPr lang="es-ES" i="0" dirty="0">
                <a:solidFill>
                  <a:srgbClr val="424242"/>
                </a:solidFill>
                <a:effectLst/>
                <a:latin typeface="Plus Jakarta Sans"/>
                <a:cs typeface="Plus Jakarta Sans"/>
              </a:rPr>
              <a:t>NC </a:t>
            </a:r>
            <a:r>
              <a:rPr lang="es-ES" i="0" dirty="0" err="1">
                <a:solidFill>
                  <a:srgbClr val="424242"/>
                </a:solidFill>
                <a:effectLst/>
                <a:latin typeface="Plus Jakarta Sans"/>
                <a:cs typeface="Plus Jakarta Sans"/>
              </a:rPr>
              <a:t>College</a:t>
            </a:r>
            <a:r>
              <a:rPr lang="es-ES" i="0" dirty="0">
                <a:solidFill>
                  <a:srgbClr val="424242"/>
                </a:solidFill>
                <a:effectLst/>
                <a:latin typeface="Plus Jakarta Sans"/>
                <a:cs typeface="Plus Jakarta Sans"/>
              </a:rPr>
              <a:t> </a:t>
            </a:r>
            <a:r>
              <a:rPr lang="es-ES" i="0" dirty="0" err="1">
                <a:solidFill>
                  <a:srgbClr val="424242"/>
                </a:solidFill>
                <a:effectLst/>
                <a:latin typeface="Plus Jakarta Sans"/>
                <a:cs typeface="Plus Jakarta Sans"/>
              </a:rPr>
              <a:t>Connect</a:t>
            </a:r>
            <a:r>
              <a:rPr lang="es-ES" i="0" dirty="0">
                <a:solidFill>
                  <a:srgbClr val="424242"/>
                </a:solidFill>
                <a:effectLst/>
                <a:latin typeface="Plus Jakarta Sans"/>
                <a:cs typeface="Plus Jakarta Sans"/>
              </a:rPr>
              <a:t> es un programa creado con el objetivo de ampliar el acceso a la educación superior, al admitir directamente a estudiantes de último año de escuelas secundarias </a:t>
            </a:r>
            <a:r>
              <a:rPr lang="es-ES" dirty="0">
                <a:solidFill>
                  <a:srgbClr val="424242"/>
                </a:solidFill>
                <a:latin typeface="Plus Jakarta Sans"/>
                <a:cs typeface="Plus Jakarta Sans"/>
              </a:rPr>
              <a:t>(</a:t>
            </a:r>
            <a:r>
              <a:rPr lang="es-ES" dirty="0" err="1">
                <a:solidFill>
                  <a:srgbClr val="424242"/>
                </a:solidFill>
                <a:latin typeface="Plus Jakarta Sans"/>
                <a:cs typeface="Plus Jakarta Sans"/>
              </a:rPr>
              <a:t>high</a:t>
            </a:r>
            <a:r>
              <a:rPr lang="es-ES">
                <a:solidFill>
                  <a:srgbClr val="424242"/>
                </a:solidFill>
                <a:latin typeface="Plus Jakarta Sans"/>
                <a:cs typeface="Plus Jakarta Sans"/>
              </a:rPr>
              <a:t> schools) </a:t>
            </a:r>
            <a:r>
              <a:rPr lang="es-ES" i="0" dirty="0">
                <a:solidFill>
                  <a:srgbClr val="424242"/>
                </a:solidFill>
                <a:effectLst/>
                <a:latin typeface="Plus Jakarta Sans"/>
                <a:cs typeface="Plus Jakarta Sans"/>
              </a:rPr>
              <a:t>públicas de Carolina del Norte en universidades seleccionadas del Sistema UNC, en colegios y universidades independientes del estado, y en su colegio comunitario local, </a:t>
            </a:r>
            <a:r>
              <a:rPr lang="es-ES" i="0" dirty="0">
                <a:solidFill>
                  <a:srgbClr val="FF9D1E"/>
                </a:solidFill>
                <a:effectLst/>
                <a:latin typeface="Plus Jakarta Sans"/>
                <a:cs typeface="Plus Jakarta Sans"/>
              </a:rPr>
              <a:t>siempre que cumplan con los requisitos de admisión.</a:t>
            </a:r>
            <a:endParaRPr lang="en-US" dirty="0">
              <a:solidFill>
                <a:srgbClr val="FF9D1E"/>
              </a:solidFill>
              <a:latin typeface="Plus Jakarta Sans"/>
              <a:cs typeface="Plus Jakarta Sans"/>
            </a:endParaRPr>
          </a:p>
        </p:txBody>
      </p:sp>
      <p:sp>
        <p:nvSpPr>
          <p:cNvPr id="7" name="Title 1">
            <a:extLst>
              <a:ext uri="{FF2B5EF4-FFF2-40B4-BE49-F238E27FC236}">
                <a16:creationId xmlns:a16="http://schemas.microsoft.com/office/drawing/2014/main" id="{E72690CA-FE3D-76BF-1270-178F25EAFB18}"/>
              </a:ext>
            </a:extLst>
          </p:cNvPr>
          <p:cNvSpPr>
            <a:spLocks noGrp="1"/>
          </p:cNvSpPr>
          <p:nvPr>
            <p:ph type="title"/>
          </p:nvPr>
        </p:nvSpPr>
        <p:spPr>
          <a:xfrm>
            <a:off x="457200" y="685800"/>
            <a:ext cx="6152029" cy="1313236"/>
          </a:xfrm>
        </p:spPr>
        <p:txBody>
          <a:bodyPr anchor="t">
            <a:noAutofit/>
          </a:bodyPr>
          <a:lstStyle/>
          <a:p>
            <a:r>
              <a:rPr lang="en-US" sz="4000">
                <a:solidFill>
                  <a:schemeClr val="accent1"/>
                </a:solidFill>
                <a:latin typeface="Plus Jakarta Sans"/>
                <a:cs typeface="Plus Jakarta Sans"/>
              </a:rPr>
              <a:t>¿</a:t>
            </a:r>
            <a:r>
              <a:rPr lang="en-US" sz="4000" err="1">
                <a:solidFill>
                  <a:schemeClr val="accent1"/>
                </a:solidFill>
                <a:latin typeface="Plus Jakarta Sans"/>
                <a:cs typeface="Plus Jakarta Sans"/>
              </a:rPr>
              <a:t>Qué</a:t>
            </a:r>
            <a:r>
              <a:rPr lang="en-US" sz="4000">
                <a:solidFill>
                  <a:schemeClr val="accent1"/>
                </a:solidFill>
                <a:latin typeface="Plus Jakarta Sans"/>
                <a:cs typeface="Plus Jakarta Sans"/>
              </a:rPr>
              <a:t> es</a:t>
            </a:r>
            <a:br>
              <a:rPr lang="en-US" sz="4000">
                <a:solidFill>
                  <a:schemeClr val="accent1"/>
                </a:solidFill>
                <a:latin typeface="Plus Jakarta Sans"/>
                <a:cs typeface="Plus Jakarta Sans"/>
              </a:rPr>
            </a:br>
            <a:r>
              <a:rPr lang="en-US" sz="4000">
                <a:latin typeface="Plus Jakarta Sans"/>
                <a:cs typeface="Plus Jakarta Sans"/>
              </a:rPr>
              <a:t>NC College Connect?</a:t>
            </a:r>
          </a:p>
        </p:txBody>
      </p:sp>
      <p:sp>
        <p:nvSpPr>
          <p:cNvPr id="8" name="Round Same Side Corner Rectangle 7">
            <a:extLst>
              <a:ext uri="{FF2B5EF4-FFF2-40B4-BE49-F238E27FC236}">
                <a16:creationId xmlns:a16="http://schemas.microsoft.com/office/drawing/2014/main" id="{3B5B36E7-9C7C-101C-BC42-695819CC59B3}"/>
              </a:ext>
            </a:extLst>
          </p:cNvPr>
          <p:cNvSpPr/>
          <p:nvPr/>
        </p:nvSpPr>
        <p:spPr>
          <a:xfrm>
            <a:off x="6851275" y="685800"/>
            <a:ext cx="4883525" cy="6172200"/>
          </a:xfrm>
          <a:prstGeom prst="round2SameRect">
            <a:avLst>
              <a:gd name="adj1" fmla="val 6754"/>
              <a:gd name="adj2" fmla="val 0"/>
            </a:avLst>
          </a:prstGeom>
          <a:blipFill>
            <a:blip r:embed="rId3"/>
            <a:srcRect/>
            <a:stretch>
              <a:fillRect l="-49825" r="-816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6021846"/>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D584F-3AF3-4159-D238-C753A6F13ADD}"/>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E3B7A850-3D52-DA84-9A07-50D3E3366CF7}"/>
              </a:ext>
            </a:extLst>
          </p:cNvPr>
          <p:cNvSpPr>
            <a:spLocks noGrp="1"/>
          </p:cNvSpPr>
          <p:nvPr>
            <p:ph type="title"/>
          </p:nvPr>
        </p:nvSpPr>
        <p:spPr>
          <a:xfrm>
            <a:off x="269461" y="698445"/>
            <a:ext cx="11277600" cy="553329"/>
          </a:xfrm>
        </p:spPr>
        <p:txBody>
          <a:bodyPr>
            <a:normAutofit fontScale="90000"/>
          </a:bodyPr>
          <a:lstStyle/>
          <a:p>
            <a:r>
              <a:rPr lang="es-ES">
                <a:latin typeface="Plus Jakarta Sans"/>
                <a:cs typeface="Plus Jakarta Sans"/>
              </a:rPr>
              <a:t>Instituciones Participantes que Ofrecen Admisión Directa:</a:t>
            </a:r>
            <a:endParaRPr lang="en-US"/>
          </a:p>
        </p:txBody>
      </p:sp>
      <p:sp>
        <p:nvSpPr>
          <p:cNvPr id="2" name="Round Same Side Corner Rectangle 5">
            <a:extLst>
              <a:ext uri="{FF2B5EF4-FFF2-40B4-BE49-F238E27FC236}">
                <a16:creationId xmlns:a16="http://schemas.microsoft.com/office/drawing/2014/main" id="{FC5AD077-AD51-9308-CFED-C1924C6C2349}"/>
              </a:ext>
            </a:extLst>
          </p:cNvPr>
          <p:cNvSpPr/>
          <p:nvPr/>
        </p:nvSpPr>
        <p:spPr>
          <a:xfrm>
            <a:off x="9749115" y="1447800"/>
            <a:ext cx="2204389" cy="4953000"/>
          </a:xfrm>
          <a:prstGeom prst="roundRect">
            <a:avLst>
              <a:gd name="adj" fmla="val 14227"/>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 Same Side Corner Rectangle 5">
            <a:extLst>
              <a:ext uri="{FF2B5EF4-FFF2-40B4-BE49-F238E27FC236}">
                <a16:creationId xmlns:a16="http://schemas.microsoft.com/office/drawing/2014/main" id="{4E6DCF69-9C05-1D18-1E53-EC949D67ADC6}"/>
              </a:ext>
            </a:extLst>
          </p:cNvPr>
          <p:cNvSpPr/>
          <p:nvPr/>
        </p:nvSpPr>
        <p:spPr>
          <a:xfrm>
            <a:off x="3297722" y="1447800"/>
            <a:ext cx="6337093" cy="4953000"/>
          </a:xfrm>
          <a:prstGeom prst="roundRect">
            <a:avLst>
              <a:gd name="adj" fmla="val 540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4" name="Rounded Rectangle 3">
            <a:extLst>
              <a:ext uri="{FF2B5EF4-FFF2-40B4-BE49-F238E27FC236}">
                <a16:creationId xmlns:a16="http://schemas.microsoft.com/office/drawing/2014/main" id="{1D607ED9-5E3A-E991-9ACA-369391428588}"/>
              </a:ext>
            </a:extLst>
          </p:cNvPr>
          <p:cNvSpPr/>
          <p:nvPr/>
        </p:nvSpPr>
        <p:spPr>
          <a:xfrm>
            <a:off x="233158" y="1447800"/>
            <a:ext cx="2929738" cy="4953000"/>
          </a:xfrm>
          <a:prstGeom prst="roundRect">
            <a:avLst>
              <a:gd name="adj" fmla="val 8176"/>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5D777C2-4523-CCC5-6127-5635023CFEA9}"/>
              </a:ext>
            </a:extLst>
          </p:cNvPr>
          <p:cNvSpPr txBox="1"/>
          <p:nvPr/>
        </p:nvSpPr>
        <p:spPr>
          <a:xfrm>
            <a:off x="242044" y="2174574"/>
            <a:ext cx="2918840" cy="3913892"/>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marL="228600" indent="-137160">
              <a:spcAft>
                <a:spcPts val="1000"/>
              </a:spcAft>
              <a:buFont typeface="Arial"/>
              <a:buChar char="•"/>
            </a:pPr>
            <a:r>
              <a:rPr lang="en-US" sz="1100">
                <a:latin typeface="Plus Jakarta Sans"/>
                <a:cs typeface="Plus Jakarta Sans"/>
              </a:rPr>
              <a:t>Appalachian State University</a:t>
            </a:r>
          </a:p>
          <a:p>
            <a:pPr marL="228600" indent="-137160">
              <a:spcAft>
                <a:spcPts val="1000"/>
              </a:spcAft>
              <a:buFont typeface="Arial"/>
              <a:buChar char="•"/>
            </a:pPr>
            <a:r>
              <a:rPr lang="en-US" sz="1100">
                <a:latin typeface="Plus Jakarta Sans"/>
                <a:cs typeface="Plus Jakarta Sans"/>
              </a:rPr>
              <a:t>East Carolina University</a:t>
            </a:r>
          </a:p>
          <a:p>
            <a:pPr marL="228600" indent="-137160">
              <a:spcAft>
                <a:spcPts val="1000"/>
              </a:spcAft>
              <a:buFont typeface="Arial"/>
              <a:buChar char="•"/>
            </a:pPr>
            <a:r>
              <a:rPr lang="en-US" sz="1100">
                <a:latin typeface="Plus Jakarta Sans"/>
                <a:cs typeface="Plus Jakarta Sans"/>
              </a:rPr>
              <a:t>Elizabeth City State University </a:t>
            </a:r>
          </a:p>
          <a:p>
            <a:pPr marL="228600" indent="-137160">
              <a:spcAft>
                <a:spcPts val="1000"/>
              </a:spcAft>
              <a:buFont typeface="Arial"/>
              <a:buChar char="•"/>
            </a:pPr>
            <a:r>
              <a:rPr lang="en-US" sz="1100">
                <a:latin typeface="Plus Jakarta Sans"/>
                <a:cs typeface="Plus Jakarta Sans"/>
              </a:rPr>
              <a:t>Fayetteville State University</a:t>
            </a:r>
          </a:p>
          <a:p>
            <a:pPr marL="228600" indent="-137160">
              <a:spcAft>
                <a:spcPts val="1000"/>
              </a:spcAft>
              <a:buFont typeface="Arial"/>
              <a:buChar char="•"/>
            </a:pPr>
            <a:r>
              <a:rPr lang="en-US" sz="1100">
                <a:latin typeface="Plus Jakarta Sans"/>
                <a:cs typeface="Plus Jakarta Sans"/>
              </a:rPr>
              <a:t>North Carolina Central University </a:t>
            </a:r>
          </a:p>
          <a:p>
            <a:pPr marL="228600" indent="-137160">
              <a:spcAft>
                <a:spcPts val="1000"/>
              </a:spcAft>
              <a:buFont typeface="Arial"/>
              <a:buChar char="•"/>
            </a:pPr>
            <a:r>
              <a:rPr lang="en-US" sz="1100">
                <a:latin typeface="Plus Jakarta Sans"/>
                <a:cs typeface="Plus Jakarta Sans"/>
              </a:rPr>
              <a:t>University of North Carolina Asheville</a:t>
            </a:r>
          </a:p>
          <a:p>
            <a:pPr marL="228600" indent="-137160">
              <a:spcAft>
                <a:spcPts val="1000"/>
              </a:spcAft>
              <a:buFont typeface="Arial"/>
              <a:buChar char="•"/>
            </a:pPr>
            <a:r>
              <a:rPr lang="en-US" sz="1100">
                <a:latin typeface="Plus Jakarta Sans"/>
                <a:cs typeface="Plus Jakarta Sans"/>
              </a:rPr>
              <a:t>University of North Carolina at Charlotte</a:t>
            </a:r>
          </a:p>
          <a:p>
            <a:pPr marL="228600" indent="-137160">
              <a:spcAft>
                <a:spcPts val="1000"/>
              </a:spcAft>
              <a:buFont typeface="Arial"/>
              <a:buChar char="•"/>
            </a:pPr>
            <a:r>
              <a:rPr lang="en-US" sz="1100">
                <a:latin typeface="Plus Jakarta Sans"/>
                <a:cs typeface="Plus Jakarta Sans"/>
              </a:rPr>
              <a:t>University of North Carolina at Greensboro </a:t>
            </a:r>
          </a:p>
          <a:p>
            <a:pPr marL="228600" indent="-137160">
              <a:spcAft>
                <a:spcPts val="1000"/>
              </a:spcAft>
              <a:buFont typeface="Arial"/>
              <a:buChar char="•"/>
            </a:pPr>
            <a:r>
              <a:rPr lang="en-US" sz="1100">
                <a:latin typeface="Plus Jakarta Sans"/>
                <a:cs typeface="Plus Jakarta Sans"/>
              </a:rPr>
              <a:t>University of North Carolina at Pembroke</a:t>
            </a:r>
          </a:p>
          <a:p>
            <a:pPr marL="228600" indent="-137160">
              <a:spcAft>
                <a:spcPts val="1000"/>
              </a:spcAft>
              <a:buFont typeface="Arial"/>
              <a:buChar char="•"/>
            </a:pPr>
            <a:r>
              <a:rPr lang="en-US" sz="1100">
                <a:latin typeface="Plus Jakarta Sans"/>
                <a:cs typeface="Plus Jakarta Sans"/>
              </a:rPr>
              <a:t>Western Carolina University </a:t>
            </a:r>
          </a:p>
          <a:p>
            <a:pPr marL="228600" indent="-137160">
              <a:spcAft>
                <a:spcPts val="1000"/>
              </a:spcAft>
              <a:buFont typeface="Arial"/>
              <a:buChar char="•"/>
            </a:pPr>
            <a:r>
              <a:rPr lang="en-US" sz="1100">
                <a:latin typeface="Plus Jakarta Sans"/>
                <a:cs typeface="Plus Jakarta Sans"/>
              </a:rPr>
              <a:t>Winston-Salem State University</a:t>
            </a:r>
          </a:p>
        </p:txBody>
      </p:sp>
      <p:sp>
        <p:nvSpPr>
          <p:cNvPr id="8" name="TextBox 7">
            <a:extLst>
              <a:ext uri="{FF2B5EF4-FFF2-40B4-BE49-F238E27FC236}">
                <a16:creationId xmlns:a16="http://schemas.microsoft.com/office/drawing/2014/main" id="{5B6400EE-D436-F450-AD3D-BAF532FAE1FE}"/>
              </a:ext>
            </a:extLst>
          </p:cNvPr>
          <p:cNvSpPr txBox="1"/>
          <p:nvPr/>
        </p:nvSpPr>
        <p:spPr>
          <a:xfrm>
            <a:off x="3386414" y="1717374"/>
            <a:ext cx="5088351" cy="323165"/>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a:spcBef>
                <a:spcPts val="1000"/>
              </a:spcBef>
              <a:spcAft>
                <a:spcPts val="1000"/>
              </a:spcAft>
            </a:pPr>
            <a:r>
              <a:rPr lang="en-US" sz="1500" b="1">
                <a:latin typeface="Plus Jakarta Sans"/>
                <a:cs typeface="Plus Jakarta Sans"/>
              </a:rPr>
              <a:t>Colegios y </a:t>
            </a:r>
            <a:r>
              <a:rPr lang="en-US" sz="1500" b="1" err="1">
                <a:latin typeface="Plus Jakarta Sans"/>
                <a:cs typeface="Plus Jakarta Sans"/>
              </a:rPr>
              <a:t>Universidades</a:t>
            </a:r>
            <a:r>
              <a:rPr lang="en-US" sz="1500" b="1">
                <a:latin typeface="Plus Jakarta Sans"/>
                <a:cs typeface="Plus Jakarta Sans"/>
              </a:rPr>
              <a:t> </a:t>
            </a:r>
            <a:r>
              <a:rPr lang="en-US" sz="1500" b="1" err="1">
                <a:latin typeface="Plus Jakarta Sans"/>
                <a:cs typeface="Plus Jakarta Sans"/>
              </a:rPr>
              <a:t>Independientes</a:t>
            </a:r>
            <a:r>
              <a:rPr lang="en-US" sz="1500" b="1">
                <a:latin typeface="Plus Jakarta Sans"/>
                <a:cs typeface="Plus Jakarta Sans"/>
              </a:rPr>
              <a:t> de NC</a:t>
            </a:r>
            <a:endParaRPr lang="en-US" sz="1500">
              <a:cs typeface="Arial" panose="020B0604020202020204"/>
            </a:endParaRPr>
          </a:p>
        </p:txBody>
      </p:sp>
      <p:sp>
        <p:nvSpPr>
          <p:cNvPr id="10" name="TextBox 9">
            <a:extLst>
              <a:ext uri="{FF2B5EF4-FFF2-40B4-BE49-F238E27FC236}">
                <a16:creationId xmlns:a16="http://schemas.microsoft.com/office/drawing/2014/main" id="{E4228E35-6665-F7FF-BBEE-A9866959F6DB}"/>
              </a:ext>
            </a:extLst>
          </p:cNvPr>
          <p:cNvSpPr txBox="1"/>
          <p:nvPr/>
        </p:nvSpPr>
        <p:spPr>
          <a:xfrm>
            <a:off x="3305732" y="2174574"/>
            <a:ext cx="6315636" cy="3931920"/>
          </a:xfrm>
          <a:prstGeom prst="rect">
            <a:avLst/>
          </a:prstGeom>
          <a:noFill/>
        </p:spPr>
        <p:txBody>
          <a:bodyPr rot="0" spcFirstLastPara="0" vertOverflow="overflow" horzOverflow="overflow" vert="horz" wrap="square" lIns="182880" tIns="45720" rIns="182880" bIns="45720" numCol="3" spcCol="91440" rtlCol="0" fromWordArt="0" anchor="t" anchorCtr="0" forceAA="0" compatLnSpc="1">
            <a:prstTxWarp prst="textNoShape">
              <a:avLst/>
            </a:prstTxWarp>
            <a:spAutoFit/>
          </a:bodyPr>
          <a:lstStyle/>
          <a:p>
            <a:pPr marL="228600" indent="-137160">
              <a:spcAft>
                <a:spcPts val="1000"/>
              </a:spcAft>
              <a:buFont typeface="Arial"/>
              <a:buChar char="•"/>
            </a:pPr>
            <a:r>
              <a:rPr lang="en-US" sz="1100">
                <a:latin typeface="Plus Jakarta Sans"/>
                <a:cs typeface="Plus Jakarta Sans"/>
              </a:rPr>
              <a:t>Barton College</a:t>
            </a:r>
          </a:p>
          <a:p>
            <a:pPr marL="228600" indent="-137160">
              <a:spcAft>
                <a:spcPts val="1000"/>
              </a:spcAft>
              <a:buFont typeface="Arial"/>
              <a:buChar char="•"/>
            </a:pPr>
            <a:r>
              <a:rPr lang="en-US" sz="1100">
                <a:latin typeface="Plus Jakarta Sans"/>
                <a:cs typeface="Plus Jakarta Sans"/>
              </a:rPr>
              <a:t>Belmont Abbey College*</a:t>
            </a:r>
          </a:p>
          <a:p>
            <a:pPr marL="228600" indent="-137160">
              <a:spcAft>
                <a:spcPts val="1000"/>
              </a:spcAft>
              <a:buFont typeface="Arial"/>
              <a:buChar char="•"/>
            </a:pPr>
            <a:r>
              <a:rPr lang="en-US" sz="1100">
                <a:latin typeface="Plus Jakarta Sans"/>
                <a:cs typeface="Plus Jakarta Sans"/>
              </a:rPr>
              <a:t>Bennett College*</a:t>
            </a:r>
          </a:p>
          <a:p>
            <a:pPr marL="228600" indent="-137160">
              <a:spcAft>
                <a:spcPts val="1000"/>
              </a:spcAft>
              <a:buFont typeface="Arial"/>
              <a:buChar char="•"/>
            </a:pPr>
            <a:r>
              <a:rPr lang="en-US" sz="1100">
                <a:latin typeface="Plus Jakarta Sans"/>
                <a:cs typeface="Plus Jakarta Sans"/>
              </a:rPr>
              <a:t>Brevard College</a:t>
            </a:r>
          </a:p>
          <a:p>
            <a:pPr marL="228600" indent="-137160">
              <a:spcAft>
                <a:spcPts val="1000"/>
              </a:spcAft>
              <a:buFont typeface="Arial"/>
              <a:buChar char="•"/>
            </a:pPr>
            <a:r>
              <a:rPr lang="en-US" sz="1100">
                <a:latin typeface="Plus Jakarta Sans"/>
                <a:cs typeface="Plus Jakarta Sans"/>
              </a:rPr>
              <a:t>Campbell University</a:t>
            </a:r>
          </a:p>
          <a:p>
            <a:pPr marL="228600" indent="-137160">
              <a:spcAft>
                <a:spcPts val="1000"/>
              </a:spcAft>
              <a:buFont typeface="Arial"/>
              <a:buChar char="•"/>
            </a:pPr>
            <a:r>
              <a:rPr lang="en-US" sz="1100">
                <a:latin typeface="Plus Jakarta Sans"/>
                <a:cs typeface="Plus Jakarta Sans"/>
              </a:rPr>
              <a:t>Catawba College</a:t>
            </a:r>
          </a:p>
          <a:p>
            <a:pPr marL="228600" indent="-137160">
              <a:spcAft>
                <a:spcPts val="1000"/>
              </a:spcAft>
              <a:buFont typeface="Arial"/>
              <a:buChar char="•"/>
            </a:pPr>
            <a:r>
              <a:rPr lang="en-US" sz="1100">
                <a:latin typeface="Plus Jakarta Sans"/>
                <a:cs typeface="Plus Jakarta Sans"/>
              </a:rPr>
              <a:t>Chowan University</a:t>
            </a:r>
          </a:p>
          <a:p>
            <a:pPr marL="228600" indent="-137160">
              <a:spcAft>
                <a:spcPts val="1000"/>
              </a:spcAft>
              <a:buFont typeface="Arial"/>
              <a:buChar char="•"/>
            </a:pPr>
            <a:r>
              <a:rPr lang="en-US" sz="1100">
                <a:latin typeface="Plus Jakarta Sans"/>
                <a:cs typeface="Plus Jakarta Sans"/>
              </a:rPr>
              <a:t>Gardner–Webb University*</a:t>
            </a:r>
          </a:p>
          <a:p>
            <a:pPr marL="228600" indent="-137160">
              <a:spcAft>
                <a:spcPts val="1000"/>
              </a:spcAft>
              <a:buFont typeface="Arial"/>
              <a:buChar char="•"/>
            </a:pPr>
            <a:r>
              <a:rPr lang="en-US" sz="1100">
                <a:latin typeface="Plus Jakarta Sans"/>
                <a:cs typeface="Plus Jakarta Sans"/>
              </a:rPr>
              <a:t>Greensboro College</a:t>
            </a:r>
          </a:p>
          <a:p>
            <a:pPr marL="228600" indent="-137160">
              <a:spcAft>
                <a:spcPts val="1000"/>
              </a:spcAft>
              <a:buFont typeface="Arial"/>
              <a:buChar char="•"/>
            </a:pPr>
            <a:r>
              <a:rPr lang="en-US" sz="1100">
                <a:latin typeface="Plus Jakarta Sans"/>
                <a:cs typeface="Plus Jakarta Sans"/>
              </a:rPr>
              <a:t>Guilford College*</a:t>
            </a:r>
          </a:p>
          <a:p>
            <a:pPr marL="228600" indent="-137160">
              <a:spcAft>
                <a:spcPts val="1000"/>
              </a:spcAft>
              <a:buFont typeface="Arial"/>
              <a:buChar char="•"/>
            </a:pPr>
            <a:r>
              <a:rPr lang="en-US" sz="1100">
                <a:latin typeface="Plus Jakarta Sans"/>
                <a:cs typeface="Plus Jakarta Sans"/>
              </a:rPr>
              <a:t>Johnson C. Smith University*</a:t>
            </a:r>
          </a:p>
          <a:p>
            <a:pPr marL="228600" indent="-137160">
              <a:spcAft>
                <a:spcPts val="1000"/>
              </a:spcAft>
              <a:buFont typeface="Arial"/>
              <a:buChar char="•"/>
            </a:pPr>
            <a:r>
              <a:rPr lang="en-US" sz="1100">
                <a:latin typeface="Plus Jakarta Sans"/>
                <a:cs typeface="Plus Jakarta Sans"/>
              </a:rPr>
              <a:t>Lees-McRae College</a:t>
            </a:r>
          </a:p>
          <a:p>
            <a:pPr marL="228600" indent="-137160">
              <a:spcAft>
                <a:spcPts val="1000"/>
              </a:spcAft>
              <a:buFont typeface="Arial"/>
              <a:buChar char="•"/>
            </a:pPr>
            <a:r>
              <a:rPr lang="en-US" sz="1100">
                <a:latin typeface="Plus Jakarta Sans"/>
                <a:cs typeface="Plus Jakarta Sans"/>
              </a:rPr>
              <a:t>Lenoir– Rhyne University</a:t>
            </a:r>
          </a:p>
          <a:p>
            <a:pPr marL="228600" indent="-137160">
              <a:spcAft>
                <a:spcPts val="1000"/>
              </a:spcAft>
              <a:buFont typeface="Arial"/>
              <a:buChar char="•"/>
            </a:pPr>
            <a:r>
              <a:rPr lang="en-US" sz="1100">
                <a:latin typeface="Plus Jakarta Sans"/>
                <a:cs typeface="Plus Jakarta Sans"/>
              </a:rPr>
              <a:t>Livingstone College</a:t>
            </a:r>
          </a:p>
          <a:p>
            <a:pPr marL="228600" indent="-137160">
              <a:spcAft>
                <a:spcPts val="1000"/>
              </a:spcAft>
              <a:buFont typeface="Arial"/>
              <a:buChar char="•"/>
            </a:pPr>
            <a:r>
              <a:rPr lang="en-US" sz="1100">
                <a:latin typeface="Plus Jakarta Sans"/>
                <a:cs typeface="Plus Jakarta Sans"/>
              </a:rPr>
              <a:t>Louisburg College</a:t>
            </a:r>
          </a:p>
          <a:p>
            <a:pPr marL="228600" indent="-137160">
              <a:spcAft>
                <a:spcPts val="1000"/>
              </a:spcAft>
              <a:buFont typeface="Arial"/>
              <a:buChar char="•"/>
            </a:pPr>
            <a:r>
              <a:rPr lang="en-US" sz="1100">
                <a:latin typeface="Plus Jakarta Sans"/>
                <a:cs typeface="Plus Jakarta Sans"/>
              </a:rPr>
              <a:t>Mars Hill University*</a:t>
            </a:r>
          </a:p>
          <a:p>
            <a:pPr marL="228600" indent="-137160">
              <a:spcAft>
                <a:spcPts val="1000"/>
              </a:spcAft>
              <a:buFont typeface="Arial"/>
              <a:buChar char="•"/>
            </a:pPr>
            <a:r>
              <a:rPr lang="en-US" sz="1100">
                <a:latin typeface="Plus Jakarta Sans"/>
                <a:cs typeface="Plus Jakarta Sans"/>
              </a:rPr>
              <a:t>Meredith College*</a:t>
            </a:r>
          </a:p>
          <a:p>
            <a:pPr marL="228600" indent="-137160">
              <a:spcAft>
                <a:spcPts val="1000"/>
              </a:spcAft>
              <a:buFont typeface="Arial"/>
              <a:buChar char="•"/>
            </a:pPr>
            <a:r>
              <a:rPr lang="en-US" sz="1100">
                <a:latin typeface="Plus Jakarta Sans"/>
                <a:cs typeface="Plus Jakarta Sans"/>
              </a:rPr>
              <a:t>Methodist University</a:t>
            </a:r>
          </a:p>
          <a:p>
            <a:pPr marL="228600" indent="-137160">
              <a:spcAft>
                <a:spcPts val="1000"/>
              </a:spcAft>
              <a:buFont typeface="Arial"/>
              <a:buChar char="•"/>
            </a:pPr>
            <a:r>
              <a:rPr lang="en-US" sz="1100">
                <a:latin typeface="Plus Jakarta Sans"/>
                <a:cs typeface="Plus Jakarta Sans"/>
              </a:rPr>
              <a:t>Mid-Atlantic Christian University </a:t>
            </a:r>
          </a:p>
          <a:p>
            <a:pPr marL="228600" indent="-137160">
              <a:spcAft>
                <a:spcPts val="1000"/>
              </a:spcAft>
              <a:buFont typeface="Arial"/>
              <a:buChar char="•"/>
            </a:pPr>
            <a:r>
              <a:rPr lang="en-US" sz="1100">
                <a:latin typeface="Plus Jakarta Sans"/>
                <a:cs typeface="Plus Jakarta Sans"/>
              </a:rPr>
              <a:t>Montreat College</a:t>
            </a:r>
          </a:p>
          <a:p>
            <a:pPr marL="228600" indent="-137160">
              <a:spcAft>
                <a:spcPts val="1000"/>
              </a:spcAft>
              <a:buFont typeface="Arial"/>
              <a:buChar char="•"/>
            </a:pPr>
            <a:r>
              <a:rPr lang="en-US" sz="1100">
                <a:latin typeface="Plus Jakarta Sans"/>
                <a:cs typeface="Plus Jakarta Sans"/>
              </a:rPr>
              <a:t>North Carolina Wesleyan University</a:t>
            </a:r>
          </a:p>
          <a:p>
            <a:pPr marL="228600" indent="-137160">
              <a:spcAft>
                <a:spcPts val="1000"/>
              </a:spcAft>
              <a:buFont typeface="Arial"/>
              <a:buChar char="•"/>
            </a:pPr>
            <a:r>
              <a:rPr lang="en-US" sz="1100">
                <a:latin typeface="Plus Jakarta Sans"/>
                <a:cs typeface="Plus Jakarta Sans"/>
              </a:rPr>
              <a:t>Pfeiffer University</a:t>
            </a:r>
          </a:p>
          <a:p>
            <a:pPr marL="228600" indent="-137160">
              <a:spcAft>
                <a:spcPts val="1000"/>
              </a:spcAft>
              <a:buFont typeface="Arial"/>
              <a:buChar char="•"/>
            </a:pPr>
            <a:r>
              <a:rPr lang="en-US" sz="1100">
                <a:latin typeface="Plus Jakarta Sans"/>
                <a:cs typeface="Plus Jakarta Sans"/>
              </a:rPr>
              <a:t>Saint Augustine’s University</a:t>
            </a:r>
          </a:p>
          <a:p>
            <a:pPr marL="228600" indent="-137160">
              <a:spcAft>
                <a:spcPts val="1000"/>
              </a:spcAft>
              <a:buFont typeface="Arial"/>
              <a:buChar char="•"/>
            </a:pPr>
            <a:r>
              <a:rPr lang="en-US" sz="1100">
                <a:latin typeface="Plus Jakarta Sans"/>
                <a:cs typeface="Plus Jakarta Sans"/>
              </a:rPr>
              <a:t>Salem College*</a:t>
            </a:r>
          </a:p>
          <a:p>
            <a:pPr marL="228600" indent="-137160">
              <a:spcAft>
                <a:spcPts val="1000"/>
              </a:spcAft>
              <a:buFont typeface="Arial"/>
              <a:buChar char="•"/>
            </a:pPr>
            <a:r>
              <a:rPr lang="en-US" sz="1100">
                <a:latin typeface="Plus Jakarta Sans"/>
                <a:cs typeface="Plus Jakarta Sans"/>
              </a:rPr>
              <a:t>Shaw University</a:t>
            </a:r>
          </a:p>
          <a:p>
            <a:pPr marL="228600" indent="-137160">
              <a:spcAft>
                <a:spcPts val="1000"/>
              </a:spcAft>
              <a:buFont typeface="Arial"/>
              <a:buChar char="•"/>
            </a:pPr>
            <a:r>
              <a:rPr lang="en-US" sz="1100">
                <a:latin typeface="Plus Jakarta Sans"/>
                <a:cs typeface="Plus Jakarta Sans"/>
              </a:rPr>
              <a:t>University of Mount Olive</a:t>
            </a:r>
          </a:p>
          <a:p>
            <a:pPr marL="228600" indent="-137160">
              <a:spcAft>
                <a:spcPts val="1000"/>
              </a:spcAft>
              <a:buFont typeface="Arial"/>
              <a:buChar char="•"/>
            </a:pPr>
            <a:r>
              <a:rPr lang="en-US" sz="1100">
                <a:latin typeface="Plus Jakarta Sans"/>
                <a:cs typeface="Plus Jakarta Sans"/>
              </a:rPr>
              <a:t>Warren Wilson College</a:t>
            </a:r>
          </a:p>
          <a:p>
            <a:pPr marL="228600" indent="-137160">
              <a:spcAft>
                <a:spcPts val="1000"/>
              </a:spcAft>
              <a:buFont typeface="Arial"/>
              <a:buChar char="•"/>
            </a:pPr>
            <a:r>
              <a:rPr lang="en-US" sz="1100">
                <a:latin typeface="Plus Jakarta Sans"/>
                <a:cs typeface="Plus Jakarta Sans"/>
              </a:rPr>
              <a:t>William Peace University</a:t>
            </a:r>
          </a:p>
          <a:p>
            <a:pPr marL="228600" indent="-137160">
              <a:spcAft>
                <a:spcPts val="1000"/>
              </a:spcAft>
              <a:buFont typeface="Arial"/>
              <a:buChar char="•"/>
            </a:pPr>
            <a:r>
              <a:rPr lang="en-US" sz="1100">
                <a:latin typeface="Plus Jakarta Sans"/>
                <a:cs typeface="Plus Jakarta Sans"/>
              </a:rPr>
              <a:t>Wingate University*</a:t>
            </a:r>
          </a:p>
        </p:txBody>
      </p:sp>
      <p:sp>
        <p:nvSpPr>
          <p:cNvPr id="12" name="TextBox 11">
            <a:extLst>
              <a:ext uri="{FF2B5EF4-FFF2-40B4-BE49-F238E27FC236}">
                <a16:creationId xmlns:a16="http://schemas.microsoft.com/office/drawing/2014/main" id="{06EC58B5-5390-7149-3CA7-08E7401F8A7C}"/>
              </a:ext>
            </a:extLst>
          </p:cNvPr>
          <p:cNvSpPr txBox="1"/>
          <p:nvPr/>
        </p:nvSpPr>
        <p:spPr>
          <a:xfrm>
            <a:off x="340656" y="1717374"/>
            <a:ext cx="2658035" cy="276999"/>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a:spcBef>
                <a:spcPts val="1000"/>
              </a:spcBef>
              <a:spcAft>
                <a:spcPts val="1000"/>
              </a:spcAft>
            </a:pPr>
            <a:r>
              <a:rPr lang="en-US" sz="1200" b="1" err="1">
                <a:latin typeface="Plus Jakarta Sans"/>
                <a:cs typeface="Plus Jakarta Sans"/>
              </a:rPr>
              <a:t>Instituciones</a:t>
            </a:r>
            <a:r>
              <a:rPr lang="en-US" sz="1200" b="1">
                <a:latin typeface="Plus Jakarta Sans"/>
                <a:cs typeface="Plus Jakarta Sans"/>
              </a:rPr>
              <a:t> del Sistema UNC</a:t>
            </a:r>
            <a:endParaRPr lang="en-US" sz="1200">
              <a:cs typeface="Arial" panose="020B0604020202020204"/>
            </a:endParaRPr>
          </a:p>
        </p:txBody>
      </p:sp>
      <p:sp>
        <p:nvSpPr>
          <p:cNvPr id="19" name="TextBox 18">
            <a:extLst>
              <a:ext uri="{FF2B5EF4-FFF2-40B4-BE49-F238E27FC236}">
                <a16:creationId xmlns:a16="http://schemas.microsoft.com/office/drawing/2014/main" id="{7BF64A41-9762-0D2B-C7D9-F43DA1748778}"/>
              </a:ext>
            </a:extLst>
          </p:cNvPr>
          <p:cNvSpPr txBox="1"/>
          <p:nvPr/>
        </p:nvSpPr>
        <p:spPr>
          <a:xfrm>
            <a:off x="9755838" y="2416621"/>
            <a:ext cx="2191871" cy="430887"/>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marL="228600" indent="-137160">
              <a:spcAft>
                <a:spcPts val="1000"/>
              </a:spcAft>
              <a:buFont typeface="Arial"/>
              <a:buChar char="•"/>
            </a:pPr>
            <a:r>
              <a:rPr lang="en-US" sz="1100">
                <a:latin typeface="Plus Jakarta Sans"/>
                <a:cs typeface="Plus Jakarta Sans"/>
              </a:rPr>
              <a:t>Todos </a:t>
            </a:r>
            <a:r>
              <a:rPr lang="en-US" sz="1100" err="1">
                <a:latin typeface="Plus Jakarta Sans"/>
                <a:cs typeface="Plus Jakarta Sans"/>
              </a:rPr>
              <a:t>los</a:t>
            </a:r>
            <a:r>
              <a:rPr lang="en-US" sz="1100">
                <a:latin typeface="Plus Jakarta Sans"/>
                <a:cs typeface="Plus Jakarta Sans"/>
              </a:rPr>
              <a:t> 58 Colegios </a:t>
            </a:r>
            <a:r>
              <a:rPr lang="en-US" sz="1100" err="1">
                <a:latin typeface="Plus Jakarta Sans"/>
                <a:cs typeface="Plus Jakarta Sans"/>
              </a:rPr>
              <a:t>Comunitarios</a:t>
            </a:r>
            <a:r>
              <a:rPr lang="en-US" sz="1100">
                <a:latin typeface="Plus Jakarta Sans"/>
                <a:cs typeface="Plus Jakarta Sans"/>
              </a:rPr>
              <a:t> de NC</a:t>
            </a:r>
            <a:r>
              <a:rPr lang="en-US" sz="1100" i="1">
                <a:latin typeface="Plus Jakarta Sans"/>
                <a:cs typeface="Arial"/>
              </a:rPr>
              <a:t>*</a:t>
            </a:r>
            <a:endParaRPr lang="en-US" sz="1100">
              <a:latin typeface="Plus Jakarta Sans"/>
              <a:cs typeface="Plus Jakarta Sans"/>
            </a:endParaRPr>
          </a:p>
        </p:txBody>
      </p:sp>
      <p:sp>
        <p:nvSpPr>
          <p:cNvPr id="20" name="TextBox 19">
            <a:extLst>
              <a:ext uri="{FF2B5EF4-FFF2-40B4-BE49-F238E27FC236}">
                <a16:creationId xmlns:a16="http://schemas.microsoft.com/office/drawing/2014/main" id="{6EC872AA-B194-6FE5-0E8B-FA52328FBEDD}"/>
              </a:ext>
            </a:extLst>
          </p:cNvPr>
          <p:cNvSpPr txBox="1"/>
          <p:nvPr/>
        </p:nvSpPr>
        <p:spPr>
          <a:xfrm>
            <a:off x="9755838" y="1708424"/>
            <a:ext cx="2204389" cy="492443"/>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a:spcBef>
                <a:spcPts val="1000"/>
              </a:spcBef>
              <a:spcAft>
                <a:spcPts val="1000"/>
              </a:spcAft>
            </a:pPr>
            <a:r>
              <a:rPr lang="en-US" sz="1300" b="1">
                <a:latin typeface="Plus Jakarta Sans"/>
                <a:cs typeface="Plus Jakarta Sans"/>
              </a:rPr>
              <a:t>Colegios </a:t>
            </a:r>
            <a:r>
              <a:rPr lang="en-US" sz="1300" b="1" err="1">
                <a:latin typeface="Plus Jakarta Sans"/>
                <a:cs typeface="Plus Jakarta Sans"/>
              </a:rPr>
              <a:t>Comunitarios</a:t>
            </a:r>
            <a:r>
              <a:rPr lang="en-US" sz="1300" b="1">
                <a:latin typeface="Plus Jakarta Sans"/>
                <a:cs typeface="Plus Jakarta Sans"/>
              </a:rPr>
              <a:t> de NC</a:t>
            </a:r>
            <a:endParaRPr lang="en-US" sz="1300">
              <a:cs typeface="Arial" panose="020B0604020202020204"/>
            </a:endParaRPr>
          </a:p>
        </p:txBody>
      </p:sp>
      <p:sp>
        <p:nvSpPr>
          <p:cNvPr id="21" name="TextBox 20">
            <a:extLst>
              <a:ext uri="{FF2B5EF4-FFF2-40B4-BE49-F238E27FC236}">
                <a16:creationId xmlns:a16="http://schemas.microsoft.com/office/drawing/2014/main" id="{31AB06A6-3354-CC22-5E57-AA2E53571463}"/>
              </a:ext>
            </a:extLst>
          </p:cNvPr>
          <p:cNvSpPr txBox="1"/>
          <p:nvPr/>
        </p:nvSpPr>
        <p:spPr>
          <a:xfrm>
            <a:off x="7393923" y="4634136"/>
            <a:ext cx="2125526" cy="1546577"/>
          </a:xfrm>
          <a:prstGeom prst="rect">
            <a:avLst/>
          </a:prstGeom>
          <a:noFill/>
        </p:spPr>
        <p:txBody>
          <a:bodyPr wrap="square">
            <a:spAutoFit/>
          </a:bodyPr>
          <a:lstStyle/>
          <a:p>
            <a:pPr marL="182880" indent="-91440">
              <a:spcBef>
                <a:spcPts val="1000"/>
              </a:spcBef>
              <a:spcAft>
                <a:spcPts val="400"/>
              </a:spcAft>
            </a:pPr>
            <a:r>
              <a:rPr lang="en-US" sz="1050" i="1">
                <a:solidFill>
                  <a:schemeClr val="bg2">
                    <a:lumMod val="50000"/>
                  </a:schemeClr>
                </a:solidFill>
                <a:latin typeface="Plus Jakarta Sans"/>
                <a:cs typeface="Plus Jakarta Sans"/>
              </a:rPr>
              <a:t>* </a:t>
            </a:r>
            <a:r>
              <a:rPr lang="es-ES" sz="1050" i="1">
                <a:solidFill>
                  <a:schemeClr val="bg2">
                    <a:lumMod val="50000"/>
                  </a:schemeClr>
                </a:solidFill>
                <a:latin typeface="Plus Jakarta Sans"/>
                <a:cs typeface="Plus Jakarta Sans"/>
              </a:rPr>
              <a:t>Estas universidades e instituciones tienen requisitos adicionales para que un estudiante califique para la admisión directa. Estos requisitos estarán indicados en el formulario NC </a:t>
            </a:r>
            <a:r>
              <a:rPr lang="es-ES" sz="1050" i="1" err="1">
                <a:solidFill>
                  <a:schemeClr val="bg2">
                    <a:lumMod val="50000"/>
                  </a:schemeClr>
                </a:solidFill>
                <a:latin typeface="Plus Jakarta Sans"/>
                <a:cs typeface="Plus Jakarta Sans"/>
              </a:rPr>
              <a:t>College</a:t>
            </a:r>
            <a:r>
              <a:rPr lang="es-ES" sz="1050" i="1">
                <a:solidFill>
                  <a:schemeClr val="bg2">
                    <a:lumMod val="50000"/>
                  </a:schemeClr>
                </a:solidFill>
                <a:latin typeface="Plus Jakarta Sans"/>
                <a:cs typeface="Plus Jakarta Sans"/>
              </a:rPr>
              <a:t> </a:t>
            </a:r>
            <a:r>
              <a:rPr lang="es-ES" sz="1050" i="1" err="1">
                <a:solidFill>
                  <a:schemeClr val="bg2">
                    <a:lumMod val="50000"/>
                  </a:schemeClr>
                </a:solidFill>
                <a:latin typeface="Plus Jakarta Sans"/>
                <a:cs typeface="Plus Jakarta Sans"/>
              </a:rPr>
              <a:t>Connect</a:t>
            </a:r>
            <a:r>
              <a:rPr lang="es-ES" sz="1050" i="1">
                <a:solidFill>
                  <a:schemeClr val="bg2">
                    <a:lumMod val="50000"/>
                  </a:schemeClr>
                </a:solidFill>
                <a:latin typeface="Plus Jakarta Sans"/>
                <a:cs typeface="Plus Jakarta Sans"/>
              </a:rPr>
              <a:t> de cada institución.</a:t>
            </a:r>
            <a:endParaRPr lang="en-US" sz="1050" i="1">
              <a:solidFill>
                <a:schemeClr val="bg2">
                  <a:lumMod val="50000"/>
                </a:schemeClr>
              </a:solidFill>
              <a:latin typeface="Plus Jakarta Sans"/>
              <a:cs typeface="Plus Jakarta Sans"/>
            </a:endParaRPr>
          </a:p>
        </p:txBody>
      </p:sp>
      <p:sp>
        <p:nvSpPr>
          <p:cNvPr id="7" name="TextBox 6">
            <a:extLst>
              <a:ext uri="{FF2B5EF4-FFF2-40B4-BE49-F238E27FC236}">
                <a16:creationId xmlns:a16="http://schemas.microsoft.com/office/drawing/2014/main" id="{F51446D5-A289-4BD2-6C31-497F02F6357F}"/>
              </a:ext>
            </a:extLst>
          </p:cNvPr>
          <p:cNvSpPr txBox="1"/>
          <p:nvPr/>
        </p:nvSpPr>
        <p:spPr>
          <a:xfrm>
            <a:off x="9755838" y="5418967"/>
            <a:ext cx="2191871" cy="769441"/>
          </a:xfrm>
          <a:prstGeom prst="rect">
            <a:avLst/>
          </a:prstGeom>
          <a:noFill/>
        </p:spPr>
        <p:txBody>
          <a:bodyPr rot="0" spcFirstLastPara="0" vertOverflow="overflow" horzOverflow="overflow" vert="horz" wrap="square" lIns="182880" tIns="45720" rIns="182880" bIns="45720" numCol="1" spcCol="0" rtlCol="0" fromWordArt="0" anchor="t" anchorCtr="0" forceAA="0" compatLnSpc="1">
            <a:prstTxWarp prst="textNoShape">
              <a:avLst/>
            </a:prstTxWarp>
            <a:spAutoFit/>
          </a:bodyPr>
          <a:lstStyle/>
          <a:p>
            <a:pPr marL="182880" indent="-91440">
              <a:spcAft>
                <a:spcPts val="1000"/>
              </a:spcAft>
            </a:pPr>
            <a:r>
              <a:rPr lang="en-US" sz="1100" i="1">
                <a:solidFill>
                  <a:schemeClr val="accent1">
                    <a:lumMod val="75000"/>
                  </a:schemeClr>
                </a:solidFill>
                <a:latin typeface="Plus Jakarta Sans"/>
                <a:cs typeface="Plus Jakarta Sans"/>
              </a:rPr>
              <a:t>* </a:t>
            </a:r>
            <a:r>
              <a:rPr lang="es-ES" sz="1100" i="1">
                <a:solidFill>
                  <a:schemeClr val="accent1">
                    <a:lumMod val="75000"/>
                  </a:schemeClr>
                </a:solidFill>
                <a:latin typeface="Plus Jakarta Sans"/>
                <a:cs typeface="Plus Jakarta Sans"/>
              </a:rPr>
              <a:t>Los estudiantes recibirán admisión directa en su colegio comunitario local.</a:t>
            </a:r>
            <a:endParaRPr lang="en-US" sz="1100" i="1">
              <a:solidFill>
                <a:schemeClr val="accent1">
                  <a:lumMod val="75000"/>
                </a:schemeClr>
              </a:solidFill>
              <a:cs typeface="Arial"/>
            </a:endParaRPr>
          </a:p>
        </p:txBody>
      </p:sp>
    </p:spTree>
    <p:extLst>
      <p:ext uri="{BB962C8B-B14F-4D97-AF65-F5344CB8AC3E}">
        <p14:creationId xmlns:p14="http://schemas.microsoft.com/office/powerpoint/2010/main" val="3334234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04210-F0C2-8D3D-E7D1-D8F6D6472423}"/>
              </a:ext>
            </a:extLst>
          </p:cNvPr>
          <p:cNvSpPr>
            <a:spLocks noGrp="1"/>
          </p:cNvSpPr>
          <p:nvPr>
            <p:ph type="title"/>
          </p:nvPr>
        </p:nvSpPr>
        <p:spPr>
          <a:xfrm>
            <a:off x="5054501" y="697160"/>
            <a:ext cx="6657407" cy="553329"/>
          </a:xfrm>
        </p:spPr>
        <p:txBody>
          <a:bodyPr/>
          <a:lstStyle/>
          <a:p>
            <a:r>
              <a:rPr lang="en-US"/>
              <a:t>Este </a:t>
            </a:r>
            <a:r>
              <a:rPr lang="en-US" err="1"/>
              <a:t>Programa</a:t>
            </a:r>
            <a:r>
              <a:rPr lang="en-US"/>
              <a:t> es Para…</a:t>
            </a:r>
          </a:p>
        </p:txBody>
      </p:sp>
      <p:sp>
        <p:nvSpPr>
          <p:cNvPr id="3" name="Content Placeholder 2">
            <a:extLst>
              <a:ext uri="{FF2B5EF4-FFF2-40B4-BE49-F238E27FC236}">
                <a16:creationId xmlns:a16="http://schemas.microsoft.com/office/drawing/2014/main" id="{736A202F-0B78-E8DB-4D65-D9853D5DA1FB}"/>
              </a:ext>
            </a:extLst>
          </p:cNvPr>
          <p:cNvSpPr>
            <a:spLocks noGrp="1"/>
          </p:cNvSpPr>
          <p:nvPr>
            <p:ph idx="1"/>
          </p:nvPr>
        </p:nvSpPr>
        <p:spPr>
          <a:xfrm>
            <a:off x="5054501" y="1447800"/>
            <a:ext cx="6753976" cy="4956121"/>
          </a:xfrm>
        </p:spPr>
        <p:txBody>
          <a:bodyPr vert="horz" lIns="91440" tIns="45720" rIns="91440" bIns="45720" rtlCol="0" anchor="t">
            <a:noAutofit/>
          </a:bodyPr>
          <a:lstStyle/>
          <a:p>
            <a:pPr marL="45720" indent="0">
              <a:buNone/>
            </a:pPr>
            <a:r>
              <a:rPr lang="es-ES" sz="1300" b="1" dirty="0">
                <a:solidFill>
                  <a:schemeClr val="accent2"/>
                </a:solidFill>
                <a:latin typeface="Plus Jakarta Sans"/>
                <a:cs typeface="Plus Jakarta Sans"/>
              </a:rPr>
              <a:t>…TODOS los estudiantes de escuelas secundarias</a:t>
            </a:r>
            <a:r>
              <a:rPr lang="es-ES" sz="1300" b="1" dirty="0">
                <a:solidFill>
                  <a:srgbClr val="FF0000"/>
                </a:solidFill>
                <a:latin typeface="Plus Jakarta Sans"/>
                <a:cs typeface="Plus Jakarta Sans"/>
              </a:rPr>
              <a:t> </a:t>
            </a:r>
            <a:r>
              <a:rPr lang="es-ES" sz="1300" b="1" dirty="0">
                <a:solidFill>
                  <a:srgbClr val="00A126"/>
                </a:solidFill>
                <a:latin typeface="Plus Jakarta Sans"/>
                <a:cs typeface="Plus Jakarta Sans"/>
              </a:rPr>
              <a:t>(</a:t>
            </a:r>
            <a:r>
              <a:rPr lang="es-ES" sz="1300" b="1" dirty="0" err="1">
                <a:solidFill>
                  <a:srgbClr val="00A126"/>
                </a:solidFill>
                <a:latin typeface="Plus Jakarta Sans"/>
                <a:cs typeface="Plus Jakarta Sans"/>
              </a:rPr>
              <a:t>high</a:t>
            </a:r>
            <a:r>
              <a:rPr lang="es-ES" sz="1300" b="1" dirty="0">
                <a:solidFill>
                  <a:srgbClr val="00A126"/>
                </a:solidFill>
                <a:latin typeface="Plus Jakarta Sans"/>
                <a:cs typeface="Plus Jakarta Sans"/>
              </a:rPr>
              <a:t> </a:t>
            </a:r>
            <a:r>
              <a:rPr lang="es-ES" sz="1300" b="1" dirty="0" err="1">
                <a:solidFill>
                  <a:srgbClr val="00A126"/>
                </a:solidFill>
                <a:latin typeface="Plus Jakarta Sans"/>
                <a:cs typeface="Plus Jakarta Sans"/>
              </a:rPr>
              <a:t>schools</a:t>
            </a:r>
            <a:r>
              <a:rPr lang="es-ES" sz="1300" b="1" dirty="0">
                <a:solidFill>
                  <a:srgbClr val="00A126"/>
                </a:solidFill>
                <a:latin typeface="Plus Jakarta Sans"/>
                <a:cs typeface="Plus Jakarta Sans"/>
              </a:rPr>
              <a:t>) </a:t>
            </a:r>
            <a:r>
              <a:rPr lang="es-ES" sz="1300" b="1" dirty="0">
                <a:solidFill>
                  <a:schemeClr val="accent2"/>
                </a:solidFill>
                <a:latin typeface="Plus Jakarta Sans"/>
                <a:cs typeface="Plus Jakarta Sans"/>
              </a:rPr>
              <a:t>públicas de Carolina del Norte que tengan un promedio ponderado (GPA) de 2.8 o superior y que cumplan con los requisitos de NC </a:t>
            </a:r>
            <a:r>
              <a:rPr lang="es-ES" sz="1300" b="1" dirty="0" err="1">
                <a:solidFill>
                  <a:schemeClr val="accent2"/>
                </a:solidFill>
                <a:latin typeface="Plus Jakarta Sans"/>
                <a:cs typeface="Plus Jakarta Sans"/>
              </a:rPr>
              <a:t>College</a:t>
            </a:r>
            <a:r>
              <a:rPr lang="es-ES" sz="1300" b="1" dirty="0">
                <a:solidFill>
                  <a:schemeClr val="accent2"/>
                </a:solidFill>
                <a:latin typeface="Plus Jakarta Sans"/>
                <a:cs typeface="Plus Jakarta Sans"/>
              </a:rPr>
              <a:t> </a:t>
            </a:r>
            <a:r>
              <a:rPr lang="es-ES" sz="1300" b="1" dirty="0" err="1">
                <a:solidFill>
                  <a:schemeClr val="accent2"/>
                </a:solidFill>
                <a:latin typeface="Plus Jakarta Sans"/>
                <a:cs typeface="Plus Jakarta Sans"/>
              </a:rPr>
              <a:t>Connect</a:t>
            </a:r>
            <a:r>
              <a:rPr lang="es-ES" sz="1300" b="1" dirty="0">
                <a:solidFill>
                  <a:schemeClr val="accent2"/>
                </a:solidFill>
                <a:latin typeface="Plus Jakarta Sans"/>
                <a:cs typeface="Plus Jakarta Sans"/>
              </a:rPr>
              <a:t>.</a:t>
            </a:r>
          </a:p>
          <a:p>
            <a:pPr marL="45720" indent="0">
              <a:buNone/>
            </a:pPr>
            <a:r>
              <a:rPr lang="es-ES" sz="1300" dirty="0">
                <a:latin typeface="Plus Jakarta Sans"/>
                <a:cs typeface="Plus Jakarta Sans"/>
              </a:rPr>
              <a:t>La elegibilidad de un estudiante se determina con base en su GPA al finalizar el penúltimo año de secundaria (año académico 2025-2026).</a:t>
            </a:r>
          </a:p>
          <a:p>
            <a:pPr marL="45720" indent="0">
              <a:buNone/>
            </a:pPr>
            <a:r>
              <a:rPr lang="es-ES" sz="1300" dirty="0">
                <a:latin typeface="Plus Jakarta Sans"/>
                <a:cs typeface="Plus Jakarta Sans"/>
              </a:rPr>
              <a:t>Solo son elegibles los estudiantes que asisten a una escuela secundaria pública en Carolina del Norte, incluidas las escuelas chárter</a:t>
            </a:r>
            <a:r>
              <a:rPr lang="en-US" sz="1300" dirty="0">
                <a:latin typeface="Plus Jakarta Sans"/>
                <a:cs typeface="Plus Jakarta Sans"/>
              </a:rPr>
              <a:t>. </a:t>
            </a:r>
            <a:endParaRPr lang="en-US" sz="1300" dirty="0"/>
          </a:p>
          <a:p>
            <a:pPr>
              <a:spcBef>
                <a:spcPts val="600"/>
              </a:spcBef>
            </a:pPr>
            <a:r>
              <a:rPr lang="es-ES" sz="1300" dirty="0">
                <a:latin typeface="Plus Jakarta Sans"/>
                <a:cs typeface="Plus Jakarta Sans"/>
              </a:rPr>
              <a:t>Al igual que en cualquier proceso de admisión universitaria, se reconoce el esfuerzo académico del estudiante, pero eso no es todo. Los estudiantes deben mantener el GPA con el que fueron admitidos y seguir cumpliendo con los requisitos de NC </a:t>
            </a:r>
            <a:r>
              <a:rPr lang="es-ES" sz="1300" dirty="0" err="1">
                <a:latin typeface="Plus Jakarta Sans"/>
                <a:cs typeface="Plus Jakarta Sans"/>
              </a:rPr>
              <a:t>College</a:t>
            </a:r>
            <a:r>
              <a:rPr lang="es-ES" sz="1300" dirty="0">
                <a:latin typeface="Plus Jakarta Sans"/>
                <a:cs typeface="Plus Jakarta Sans"/>
              </a:rPr>
              <a:t> </a:t>
            </a:r>
            <a:r>
              <a:rPr lang="es-ES" sz="1300" dirty="0" err="1">
                <a:latin typeface="Plus Jakarta Sans"/>
                <a:cs typeface="Plus Jakarta Sans"/>
              </a:rPr>
              <a:t>Connect</a:t>
            </a:r>
            <a:r>
              <a:rPr lang="es-ES" sz="1300" dirty="0">
                <a:latin typeface="Plus Jakarta Sans"/>
                <a:cs typeface="Plus Jakarta Sans"/>
              </a:rPr>
              <a:t> hasta el final de su último año de secundaria.</a:t>
            </a:r>
            <a:endParaRPr lang="en-US" sz="1300" dirty="0">
              <a:latin typeface="Plus Jakarta Sans"/>
              <a:cs typeface="Plus Jakarta Sans"/>
            </a:endParaRPr>
          </a:p>
          <a:p>
            <a:pPr lvl="1">
              <a:spcBef>
                <a:spcPts val="600"/>
              </a:spcBef>
            </a:pPr>
            <a:r>
              <a:rPr lang="es-ES" sz="1300" dirty="0">
                <a:solidFill>
                  <a:srgbClr val="333333"/>
                </a:solidFill>
                <a:latin typeface="Plus Jakarta Sans"/>
                <a:cs typeface="Plus Jakarta Sans"/>
              </a:rPr>
              <a:t>Cumplir con los requisitos de NC </a:t>
            </a:r>
            <a:r>
              <a:rPr lang="es-ES" sz="1300" dirty="0" err="1">
                <a:solidFill>
                  <a:srgbClr val="333333"/>
                </a:solidFill>
                <a:latin typeface="Plus Jakarta Sans"/>
                <a:cs typeface="Plus Jakarta Sans"/>
              </a:rPr>
              <a:t>College</a:t>
            </a:r>
            <a:r>
              <a:rPr lang="es-ES" sz="1300" dirty="0">
                <a:solidFill>
                  <a:srgbClr val="333333"/>
                </a:solidFill>
                <a:latin typeface="Plus Jakarta Sans"/>
                <a:cs typeface="Plus Jakarta Sans"/>
              </a:rPr>
              <a:t> </a:t>
            </a:r>
            <a:r>
              <a:rPr lang="es-ES" sz="1300" dirty="0" err="1">
                <a:solidFill>
                  <a:srgbClr val="333333"/>
                </a:solidFill>
                <a:latin typeface="Plus Jakarta Sans"/>
                <a:cs typeface="Plus Jakarta Sans"/>
              </a:rPr>
              <a:t>Connect</a:t>
            </a:r>
            <a:r>
              <a:rPr lang="es-ES" sz="1300" dirty="0">
                <a:solidFill>
                  <a:srgbClr val="333333"/>
                </a:solidFill>
                <a:latin typeface="Plus Jakarta Sans"/>
                <a:cs typeface="Plus Jakarta Sans"/>
              </a:rPr>
              <a:t> significa haber completado los cursos requeridos y cualquier otro criterio adicional que exijan las instituciones participantes, como requisitos de idioma extranjero, además de responder preguntas de seguridad para demostrar que cumplen con los estándares de seguridad de cada institución.</a:t>
            </a:r>
          </a:p>
          <a:p>
            <a:pPr lvl="1">
              <a:spcBef>
                <a:spcPts val="600"/>
              </a:spcBef>
            </a:pPr>
            <a:r>
              <a:rPr lang="es-ES" sz="1300" dirty="0">
                <a:latin typeface="Plus Jakarta Sans"/>
                <a:cs typeface="Plus Jakarta Sans"/>
              </a:rPr>
              <a:t>No te preocupes, todos los requisitos adicionales estarán indicados en el formulario NC </a:t>
            </a:r>
            <a:r>
              <a:rPr lang="es-ES" sz="1300" dirty="0" err="1">
                <a:latin typeface="Plus Jakarta Sans"/>
                <a:cs typeface="Plus Jakarta Sans"/>
              </a:rPr>
              <a:t>College</a:t>
            </a:r>
            <a:r>
              <a:rPr lang="es-ES" sz="1300" dirty="0">
                <a:latin typeface="Plus Jakarta Sans"/>
                <a:cs typeface="Plus Jakarta Sans"/>
              </a:rPr>
              <a:t> </a:t>
            </a:r>
            <a:r>
              <a:rPr lang="es-ES" sz="1300" dirty="0" err="1">
                <a:latin typeface="Plus Jakarta Sans"/>
                <a:cs typeface="Plus Jakarta Sans"/>
              </a:rPr>
              <a:t>Connect</a:t>
            </a:r>
            <a:r>
              <a:rPr lang="es-ES" sz="1300" dirty="0">
                <a:latin typeface="Plus Jakarta Sans"/>
                <a:cs typeface="Plus Jakarta Sans"/>
              </a:rPr>
              <a:t> de cada institución</a:t>
            </a:r>
            <a:r>
              <a:rPr lang="en-US" sz="1300" dirty="0">
                <a:latin typeface="Plus Jakarta Sans"/>
                <a:cs typeface="Plus Jakarta Sans"/>
              </a:rPr>
              <a:t>. </a:t>
            </a:r>
            <a:endParaRPr lang="en-US" sz="1300" dirty="0"/>
          </a:p>
        </p:txBody>
      </p:sp>
      <p:sp>
        <p:nvSpPr>
          <p:cNvPr id="4" name="Rounded Rectangle 7">
            <a:extLst>
              <a:ext uri="{FF2B5EF4-FFF2-40B4-BE49-F238E27FC236}">
                <a16:creationId xmlns:a16="http://schemas.microsoft.com/office/drawing/2014/main" id="{CC3E350E-178C-6B71-88F4-5A23F81F011F}"/>
              </a:ext>
            </a:extLst>
          </p:cNvPr>
          <p:cNvSpPr/>
          <p:nvPr/>
        </p:nvSpPr>
        <p:spPr>
          <a:xfrm rot="5400000">
            <a:off x="-430306" y="1116107"/>
            <a:ext cx="5715000" cy="4854388"/>
          </a:xfrm>
          <a:prstGeom prst="round2SameRect">
            <a:avLst>
              <a:gd name="adj1" fmla="val 4803"/>
              <a:gd name="adj2" fmla="val 0"/>
            </a:avLst>
          </a:prstGeom>
          <a:blipFill dpi="0" rotWithShape="0">
            <a:blip r:embed="rId4"/>
            <a:srcRect/>
            <a:stretch>
              <a:fillRect t="-3101" b="-3101"/>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2331109258"/>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5DE975C0-DB7F-46EB-A5A5-F9D2ECC25379}"/>
              </a:ext>
            </a:extLst>
          </p:cNvPr>
          <p:cNvSpPr>
            <a:spLocks noGrp="1"/>
          </p:cNvSpPr>
          <p:nvPr>
            <p:ph idx="1"/>
          </p:nvPr>
        </p:nvSpPr>
        <p:spPr>
          <a:xfrm>
            <a:off x="457199" y="1826092"/>
            <a:ext cx="6191881" cy="4432817"/>
          </a:xfrm>
        </p:spPr>
        <p:txBody>
          <a:bodyPr vert="horz" lIns="91440" tIns="45720" rIns="91440" bIns="45720" rtlCol="0" anchor="t">
            <a:noAutofit/>
          </a:bodyPr>
          <a:lstStyle/>
          <a:p>
            <a:r>
              <a:rPr lang="es-ES" sz="1750">
                <a:latin typeface="Plus Jakarta Sans"/>
                <a:cs typeface="Plus Jakarta Sans"/>
              </a:rPr>
              <a:t>Los estudiantes serán admitidos directamente en ciertas universidades e instituciones seleccionadas donde cumplan con los requisitos de GPA y de NC </a:t>
            </a:r>
            <a:r>
              <a:rPr lang="es-ES" sz="1750" err="1">
                <a:latin typeface="Plus Jakarta Sans"/>
                <a:cs typeface="Plus Jakarta Sans"/>
              </a:rPr>
              <a:t>College</a:t>
            </a:r>
            <a:r>
              <a:rPr lang="es-ES" sz="1750">
                <a:latin typeface="Plus Jakarta Sans"/>
                <a:cs typeface="Plus Jakarta Sans"/>
              </a:rPr>
              <a:t> </a:t>
            </a:r>
            <a:r>
              <a:rPr lang="es-ES" sz="1750" err="1">
                <a:latin typeface="Plus Jakarta Sans"/>
                <a:cs typeface="Plus Jakarta Sans"/>
              </a:rPr>
              <a:t>Connect</a:t>
            </a:r>
            <a:r>
              <a:rPr lang="es-ES" sz="1750">
                <a:latin typeface="Plus Jakarta Sans"/>
                <a:cs typeface="Plus Jakarta Sans"/>
              </a:rPr>
              <a:t>.</a:t>
            </a:r>
          </a:p>
          <a:p>
            <a:r>
              <a:rPr lang="es-ES" sz="1750">
                <a:latin typeface="Plus Jakarta Sans"/>
                <a:cs typeface="Plus Jakarta Sans"/>
              </a:rPr>
              <a:t>Los estudiantes elegibles recibirán una carta oficial por correo al inicio de su último año de secundaria (</a:t>
            </a:r>
            <a:r>
              <a:rPr lang="es-ES" sz="1750" err="1">
                <a:latin typeface="Plus Jakarta Sans"/>
                <a:cs typeface="Plus Jakarta Sans"/>
              </a:rPr>
              <a:t>high</a:t>
            </a:r>
            <a:r>
              <a:rPr lang="es-ES" sz="1750">
                <a:latin typeface="Plus Jakarta Sans"/>
                <a:cs typeface="Plus Jakarta Sans"/>
              </a:rPr>
              <a:t> </a:t>
            </a:r>
            <a:r>
              <a:rPr lang="es-ES" sz="1750" err="1">
                <a:latin typeface="Plus Jakarta Sans"/>
                <a:cs typeface="Plus Jakarta Sans"/>
              </a:rPr>
              <a:t>school</a:t>
            </a:r>
            <a:r>
              <a:rPr lang="es-ES" sz="1750">
                <a:latin typeface="Plus Jakarta Sans"/>
                <a:cs typeface="Plus Jakarta Sans"/>
              </a:rPr>
              <a:t>), y podrán visitar su portal en NCCollegeConnect.org para ver una lista completa de las universidades e instituciones donde han sido admitidos. Cada estudiante verá un conjunto personalizado según su GPA.</a:t>
            </a:r>
          </a:p>
          <a:p>
            <a:r>
              <a:rPr lang="es-ES" sz="1750">
                <a:latin typeface="Plus Jakarta Sans"/>
                <a:cs typeface="Plus Jakarta Sans"/>
              </a:rPr>
              <a:t>Tu consejero también tendrá una lista de los estudiantes elegibles, así que no dudes en consultarle.</a:t>
            </a:r>
            <a:endParaRPr lang="en-US" sz="1750"/>
          </a:p>
        </p:txBody>
      </p:sp>
      <p:sp>
        <p:nvSpPr>
          <p:cNvPr id="6" name="Title 4">
            <a:extLst>
              <a:ext uri="{FF2B5EF4-FFF2-40B4-BE49-F238E27FC236}">
                <a16:creationId xmlns:a16="http://schemas.microsoft.com/office/drawing/2014/main" id="{D897EB96-E1AE-A7B7-46A6-1B880B3F3A68}"/>
              </a:ext>
            </a:extLst>
          </p:cNvPr>
          <p:cNvSpPr txBox="1">
            <a:spLocks/>
          </p:cNvSpPr>
          <p:nvPr/>
        </p:nvSpPr>
        <p:spPr>
          <a:xfrm>
            <a:off x="457199" y="686383"/>
            <a:ext cx="6345622" cy="10173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Plus Jakarta Sans" pitchFamily="2" charset="77"/>
                <a:ea typeface="+mj-ea"/>
                <a:cs typeface="Plus Jakarta Sans" pitchFamily="2" charset="77"/>
              </a:defRPr>
            </a:lvl1pPr>
          </a:lstStyle>
          <a:p>
            <a:r>
              <a:rPr lang="es-ES"/>
              <a:t>¿Cómo Sabrán Los Estudiantes Si Son Elegibles?</a:t>
            </a:r>
            <a:endParaRPr lang="en-US"/>
          </a:p>
        </p:txBody>
      </p:sp>
      <p:sp>
        <p:nvSpPr>
          <p:cNvPr id="2" name="Rounded Rectangle 3">
            <a:extLst>
              <a:ext uri="{FF2B5EF4-FFF2-40B4-BE49-F238E27FC236}">
                <a16:creationId xmlns:a16="http://schemas.microsoft.com/office/drawing/2014/main" id="{813AB0DB-03FB-B039-8002-6C09107A55FE}"/>
              </a:ext>
            </a:extLst>
          </p:cNvPr>
          <p:cNvSpPr/>
          <p:nvPr/>
        </p:nvSpPr>
        <p:spPr>
          <a:xfrm>
            <a:off x="7126940" y="697160"/>
            <a:ext cx="4605531" cy="6160840"/>
          </a:xfrm>
          <a:prstGeom prst="round2SameRect">
            <a:avLst>
              <a:gd name="adj1" fmla="val 7324"/>
              <a:gd name="adj2" fmla="val 0"/>
            </a:avLst>
          </a:prstGeom>
          <a:blipFill>
            <a:blip r:embed="rId3"/>
            <a:srcRect/>
            <a:stretch>
              <a:fillRect l="-29052" r="-71654"/>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6990230"/>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3EAE8F-7543-955A-172D-956352E6C6F6}"/>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8681DE-5508-079A-B11D-F3BE83310EFC}"/>
              </a:ext>
            </a:extLst>
          </p:cNvPr>
          <p:cNvSpPr>
            <a:spLocks noGrp="1"/>
          </p:cNvSpPr>
          <p:nvPr>
            <p:ph type="title"/>
          </p:nvPr>
        </p:nvSpPr>
        <p:spPr>
          <a:xfrm>
            <a:off x="457199" y="697160"/>
            <a:ext cx="11272555" cy="553329"/>
          </a:xfrm>
        </p:spPr>
        <p:txBody>
          <a:bodyPr>
            <a:normAutofit/>
          </a:bodyPr>
          <a:lstStyle/>
          <a:p>
            <a:r>
              <a:rPr lang="es-ES">
                <a:latin typeface="Plus Jakarta Sans"/>
                <a:cs typeface="Plus Jakarta Sans"/>
              </a:rPr>
              <a:t>¿Cómo Aceptarán Los Estudiantes Su Admisión?</a:t>
            </a:r>
            <a:endParaRPr lang="en-US">
              <a:latin typeface="Plus Jakarta Sans"/>
              <a:cs typeface="Plus Jakarta Sans"/>
            </a:endParaRPr>
          </a:p>
        </p:txBody>
      </p:sp>
      <p:sp>
        <p:nvSpPr>
          <p:cNvPr id="3" name="Content Placeholder 2">
            <a:extLst>
              <a:ext uri="{FF2B5EF4-FFF2-40B4-BE49-F238E27FC236}">
                <a16:creationId xmlns:a16="http://schemas.microsoft.com/office/drawing/2014/main" id="{F6E47DBD-DB6F-FDB8-9828-B8C139C8E6EC}"/>
              </a:ext>
            </a:extLst>
          </p:cNvPr>
          <p:cNvSpPr>
            <a:spLocks noGrp="1"/>
          </p:cNvSpPr>
          <p:nvPr>
            <p:ph idx="1"/>
          </p:nvPr>
        </p:nvSpPr>
        <p:spPr>
          <a:xfrm>
            <a:off x="457199" y="1447800"/>
            <a:ext cx="10296145" cy="1743515"/>
          </a:xfrm>
        </p:spPr>
        <p:txBody>
          <a:bodyPr vert="horz" lIns="91440" tIns="45720" rIns="91440" bIns="45720" rtlCol="0" anchor="t">
            <a:noAutofit/>
          </a:bodyPr>
          <a:lstStyle/>
          <a:p>
            <a:pPr marL="274320" indent="-274320">
              <a:buFont typeface="+mj-lt"/>
              <a:buAutoNum type="arabicPeriod"/>
            </a:pPr>
            <a:r>
              <a:rPr lang="es-ES">
                <a:latin typeface="Plus Jakarta Sans"/>
                <a:cs typeface="Plus Jakarta Sans"/>
              </a:rPr>
              <a:t>Los estudiantes deben escanear el código QR en su carta para visitar </a:t>
            </a:r>
            <a:r>
              <a:rPr lang="en-US" b="1" u="sng">
                <a:solidFill>
                  <a:schemeClr val="accent2"/>
                </a:solidFill>
                <a:latin typeface="Plus Jakarta Sans"/>
                <a:cs typeface="Plus Jakarta Sans"/>
              </a:rPr>
              <a:t>NCCollegeConnect.org</a:t>
            </a:r>
            <a:r>
              <a:rPr lang="es-ES">
                <a:latin typeface="Plus Jakarta Sans"/>
                <a:cs typeface="Plus Jakarta Sans"/>
              </a:rPr>
              <a:t>, donde podrán acceder al portal de solicitud.</a:t>
            </a:r>
            <a:endParaRPr lang="en-US"/>
          </a:p>
        </p:txBody>
      </p:sp>
      <p:pic>
        <p:nvPicPr>
          <p:cNvPr id="10" name="Picture 9">
            <a:extLst>
              <a:ext uri="{FF2B5EF4-FFF2-40B4-BE49-F238E27FC236}">
                <a16:creationId xmlns:a16="http://schemas.microsoft.com/office/drawing/2014/main" id="{5037FBB6-344B-6D71-3407-D75FC41A39C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758335" y="2276858"/>
            <a:ext cx="6672907" cy="4485146"/>
          </a:xfrm>
          <a:prstGeom prst="rect">
            <a:avLst/>
          </a:prstGeom>
        </p:spPr>
      </p:pic>
    </p:spTree>
    <p:extLst>
      <p:ext uri="{BB962C8B-B14F-4D97-AF65-F5344CB8AC3E}">
        <p14:creationId xmlns:p14="http://schemas.microsoft.com/office/powerpoint/2010/main" val="4048918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3EAE8F-7543-955A-172D-956352E6C6F6}"/>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8681DE-5508-079A-B11D-F3BE83310EFC}"/>
              </a:ext>
            </a:extLst>
          </p:cNvPr>
          <p:cNvSpPr>
            <a:spLocks noGrp="1"/>
          </p:cNvSpPr>
          <p:nvPr>
            <p:ph type="title"/>
          </p:nvPr>
        </p:nvSpPr>
        <p:spPr>
          <a:xfrm>
            <a:off x="457199" y="697160"/>
            <a:ext cx="11272555" cy="553329"/>
          </a:xfrm>
        </p:spPr>
        <p:txBody>
          <a:bodyPr>
            <a:normAutofit/>
          </a:bodyPr>
          <a:lstStyle/>
          <a:p>
            <a:r>
              <a:rPr lang="es-ES">
                <a:latin typeface="Plus Jakarta Sans"/>
                <a:cs typeface="Plus Jakarta Sans"/>
              </a:rPr>
              <a:t>¿Cómo Aceptarán Los Estudiantes Su Admisión?</a:t>
            </a:r>
            <a:endParaRPr lang="en-US">
              <a:latin typeface="Plus Jakarta Sans"/>
              <a:cs typeface="Plus Jakarta Sans"/>
            </a:endParaRPr>
          </a:p>
        </p:txBody>
      </p:sp>
      <p:sp>
        <p:nvSpPr>
          <p:cNvPr id="3" name="Content Placeholder 2">
            <a:extLst>
              <a:ext uri="{FF2B5EF4-FFF2-40B4-BE49-F238E27FC236}">
                <a16:creationId xmlns:a16="http://schemas.microsoft.com/office/drawing/2014/main" id="{F6E47DBD-DB6F-FDB8-9828-B8C139C8E6EC}"/>
              </a:ext>
            </a:extLst>
          </p:cNvPr>
          <p:cNvSpPr>
            <a:spLocks noGrp="1"/>
          </p:cNvSpPr>
          <p:nvPr>
            <p:ph idx="1"/>
          </p:nvPr>
        </p:nvSpPr>
        <p:spPr>
          <a:xfrm>
            <a:off x="457199" y="1447801"/>
            <a:ext cx="10296145" cy="829056"/>
          </a:xfrm>
        </p:spPr>
        <p:txBody>
          <a:bodyPr vert="horz" lIns="91440" tIns="45720" rIns="91440" bIns="45720" rtlCol="0" anchor="t">
            <a:noAutofit/>
          </a:bodyPr>
          <a:lstStyle/>
          <a:p>
            <a:pPr marL="274320" indent="-274320">
              <a:buFont typeface="+mj-lt"/>
              <a:buAutoNum type="arabicPeriod" startAt="2"/>
            </a:pPr>
            <a:r>
              <a:rPr lang="es-ES">
                <a:latin typeface="Plus Jakarta Sans"/>
                <a:cs typeface="Plus Jakarta Sans"/>
              </a:rPr>
              <a:t>En NCCollegeConnect.org, los estudiantes que califiquen serán dirigidos a iniciar sesión en el portal de NC </a:t>
            </a:r>
            <a:r>
              <a:rPr lang="es-ES" err="1">
                <a:latin typeface="Plus Jakarta Sans"/>
                <a:cs typeface="Plus Jakarta Sans"/>
              </a:rPr>
              <a:t>College</a:t>
            </a:r>
            <a:r>
              <a:rPr lang="es-ES">
                <a:latin typeface="Plus Jakarta Sans"/>
                <a:cs typeface="Plus Jakarta Sans"/>
              </a:rPr>
              <a:t> </a:t>
            </a:r>
            <a:r>
              <a:rPr lang="es-ES" err="1">
                <a:latin typeface="Plus Jakarta Sans"/>
                <a:cs typeface="Plus Jakarta Sans"/>
              </a:rPr>
              <a:t>Connect</a:t>
            </a:r>
            <a:r>
              <a:rPr lang="es-ES">
                <a:latin typeface="Plus Jakarta Sans"/>
                <a:cs typeface="Plus Jakarta Sans"/>
              </a:rPr>
              <a:t> usando la información de su cuenta existente de CFNC.org, o se les pedirá que creen una nueva cuenta de CFNC.</a:t>
            </a:r>
            <a:endParaRPr lang="en-US">
              <a:latin typeface="Plus Jakarta Sans"/>
              <a:cs typeface="Plus Jakarta Sans"/>
            </a:endParaRPr>
          </a:p>
        </p:txBody>
      </p:sp>
      <p:grpSp>
        <p:nvGrpSpPr>
          <p:cNvPr id="21" name="Group 20">
            <a:extLst>
              <a:ext uri="{FF2B5EF4-FFF2-40B4-BE49-F238E27FC236}">
                <a16:creationId xmlns:a16="http://schemas.microsoft.com/office/drawing/2014/main" id="{5057505F-B20B-1BEF-5F46-995D8BD5EC3E}"/>
              </a:ext>
            </a:extLst>
          </p:cNvPr>
          <p:cNvGrpSpPr/>
          <p:nvPr/>
        </p:nvGrpSpPr>
        <p:grpSpPr>
          <a:xfrm>
            <a:off x="3123624" y="2690262"/>
            <a:ext cx="5908416" cy="3640959"/>
            <a:chOff x="3141792" y="2684206"/>
            <a:chExt cx="5908416" cy="3640959"/>
          </a:xfrm>
        </p:grpSpPr>
        <p:grpSp>
          <p:nvGrpSpPr>
            <p:cNvPr id="8" name="Group 7">
              <a:extLst>
                <a:ext uri="{FF2B5EF4-FFF2-40B4-BE49-F238E27FC236}">
                  <a16:creationId xmlns:a16="http://schemas.microsoft.com/office/drawing/2014/main" id="{BC67F796-5F28-3EAA-F7D0-4BB4CD56C82A}"/>
                </a:ext>
              </a:extLst>
            </p:cNvPr>
            <p:cNvGrpSpPr/>
            <p:nvPr/>
          </p:nvGrpSpPr>
          <p:grpSpPr>
            <a:xfrm>
              <a:off x="3141792" y="2684206"/>
              <a:ext cx="5908416" cy="3640959"/>
              <a:chOff x="4329774" y="2785588"/>
              <a:chExt cx="6043518" cy="3724213"/>
            </a:xfrm>
          </p:grpSpPr>
          <p:pic>
            <p:nvPicPr>
              <p:cNvPr id="7" name="Picture 6">
                <a:extLst>
                  <a:ext uri="{FF2B5EF4-FFF2-40B4-BE49-F238E27FC236}">
                    <a16:creationId xmlns:a16="http://schemas.microsoft.com/office/drawing/2014/main" id="{54CFB2F0-DF08-953C-8A01-EACB38BA38E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5" name="Picture Placeholder 12">
                <a:extLst>
                  <a:ext uri="{FF2B5EF4-FFF2-40B4-BE49-F238E27FC236}">
                    <a16:creationId xmlns:a16="http://schemas.microsoft.com/office/drawing/2014/main" id="{979C8A4E-2845-F383-691C-99C646C97D7D}"/>
                  </a:ext>
                </a:extLst>
              </p:cNvPr>
              <p:cNvSpPr txBox="1">
                <a:spLocks/>
              </p:cNvSpPr>
              <p:nvPr/>
            </p:nvSpPr>
            <p:spPr>
              <a:xfrm>
                <a:off x="5123062" y="3041440"/>
                <a:ext cx="4505388" cy="2814353"/>
              </a:xfrm>
              <a:prstGeom prst="roundRect">
                <a:avLst>
                  <a:gd name="adj" fmla="val 0"/>
                </a:avLst>
              </a:prstGeom>
              <a:blipFill>
                <a:blip r:embed="rId4" cstate="screen">
                  <a:extLst>
                    <a:ext uri="{28A0092B-C50C-407E-A947-70E740481C1C}">
                      <a14:useLocalDpi xmlns:a14="http://schemas.microsoft.com/office/drawing/2010/main"/>
                    </a:ext>
                  </a:extLst>
                </a:blip>
                <a:srcRect/>
                <a:stretch>
                  <a:fillRect/>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sp>
          <p:nvSpPr>
            <p:cNvPr id="20" name="Rectangle 19">
              <a:extLst>
                <a:ext uri="{FF2B5EF4-FFF2-40B4-BE49-F238E27FC236}">
                  <a16:creationId xmlns:a16="http://schemas.microsoft.com/office/drawing/2014/main" id="{15D03418-C19D-2C54-429C-05F15CF3F54C}"/>
                </a:ext>
              </a:extLst>
            </p:cNvPr>
            <p:cNvSpPr/>
            <p:nvPr/>
          </p:nvSpPr>
          <p:spPr>
            <a:xfrm>
              <a:off x="4888302" y="4744528"/>
              <a:ext cx="120770" cy="9776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911715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3EAE8F-7543-955A-172D-956352E6C6F6}"/>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8681DE-5508-079A-B11D-F3BE83310EFC}"/>
              </a:ext>
            </a:extLst>
          </p:cNvPr>
          <p:cNvSpPr>
            <a:spLocks noGrp="1"/>
          </p:cNvSpPr>
          <p:nvPr>
            <p:ph type="title"/>
          </p:nvPr>
        </p:nvSpPr>
        <p:spPr>
          <a:xfrm>
            <a:off x="457199" y="697160"/>
            <a:ext cx="11272555" cy="553329"/>
          </a:xfrm>
        </p:spPr>
        <p:txBody>
          <a:bodyPr>
            <a:normAutofit/>
          </a:bodyPr>
          <a:lstStyle/>
          <a:p>
            <a:r>
              <a:rPr lang="es-ES">
                <a:latin typeface="Plus Jakarta Sans"/>
                <a:cs typeface="Plus Jakarta Sans"/>
              </a:rPr>
              <a:t>¿Cómo Aceptarán Los Estudiantes Su Admisión?</a:t>
            </a:r>
            <a:endParaRPr lang="en-US">
              <a:latin typeface="Plus Jakarta Sans"/>
              <a:cs typeface="Plus Jakarta Sans"/>
            </a:endParaRPr>
          </a:p>
        </p:txBody>
      </p:sp>
      <p:sp>
        <p:nvSpPr>
          <p:cNvPr id="3" name="Content Placeholder 2">
            <a:extLst>
              <a:ext uri="{FF2B5EF4-FFF2-40B4-BE49-F238E27FC236}">
                <a16:creationId xmlns:a16="http://schemas.microsoft.com/office/drawing/2014/main" id="{F6E47DBD-DB6F-FDB8-9828-B8C139C8E6EC}"/>
              </a:ext>
            </a:extLst>
          </p:cNvPr>
          <p:cNvSpPr>
            <a:spLocks noGrp="1"/>
          </p:cNvSpPr>
          <p:nvPr>
            <p:ph idx="1"/>
          </p:nvPr>
        </p:nvSpPr>
        <p:spPr>
          <a:xfrm>
            <a:off x="457199" y="1447801"/>
            <a:ext cx="10907487" cy="829056"/>
          </a:xfrm>
        </p:spPr>
        <p:txBody>
          <a:bodyPr vert="horz" lIns="91440" tIns="45720" rIns="91440" bIns="45720" rtlCol="0" anchor="t">
            <a:noAutofit/>
          </a:bodyPr>
          <a:lstStyle/>
          <a:p>
            <a:pPr marL="274320" indent="-274320">
              <a:buFont typeface="+mj-lt"/>
              <a:buAutoNum type="arabicPeriod" startAt="3"/>
            </a:pPr>
            <a:r>
              <a:rPr lang="es-ES" sz="1900">
                <a:latin typeface="Plus Jakarta Sans"/>
                <a:cs typeface="Plus Jakarta Sans"/>
              </a:rPr>
              <a:t>Después de iniciar sesión, los estudiantes verán una lista completa de las instituciones donde se les ha ofrecido admisión. Tendrán la opción de completar un formulario de NC </a:t>
            </a:r>
            <a:r>
              <a:rPr lang="es-ES" sz="1900" err="1">
                <a:latin typeface="Plus Jakarta Sans"/>
                <a:cs typeface="Plus Jakarta Sans"/>
              </a:rPr>
              <a:t>College</a:t>
            </a:r>
            <a:r>
              <a:rPr lang="es-ES" sz="1900">
                <a:latin typeface="Plus Jakarta Sans"/>
                <a:cs typeface="Plus Jakarta Sans"/>
              </a:rPr>
              <a:t> </a:t>
            </a:r>
            <a:r>
              <a:rPr lang="es-ES" sz="1900" err="1">
                <a:latin typeface="Plus Jakarta Sans"/>
                <a:cs typeface="Plus Jakarta Sans"/>
              </a:rPr>
              <a:t>Connect</a:t>
            </a:r>
            <a:r>
              <a:rPr lang="es-ES" sz="1900">
                <a:latin typeface="Plus Jakarta Sans"/>
                <a:cs typeface="Plus Jakarta Sans"/>
              </a:rPr>
              <a:t> para aceptar su admisión en cada universidad o institución de su elección</a:t>
            </a:r>
            <a:r>
              <a:rPr lang="es-ES">
                <a:latin typeface="Plus Jakarta Sans"/>
                <a:cs typeface="Plus Jakarta Sans"/>
              </a:rPr>
              <a:t>.</a:t>
            </a:r>
            <a:r>
              <a:rPr lang="en-US">
                <a:latin typeface="Plus Jakarta Sans"/>
                <a:cs typeface="Plus Jakarta Sans"/>
              </a:rPr>
              <a:t>​</a:t>
            </a:r>
          </a:p>
        </p:txBody>
      </p:sp>
      <p:grpSp>
        <p:nvGrpSpPr>
          <p:cNvPr id="7" name="Group 6">
            <a:extLst>
              <a:ext uri="{FF2B5EF4-FFF2-40B4-BE49-F238E27FC236}">
                <a16:creationId xmlns:a16="http://schemas.microsoft.com/office/drawing/2014/main" id="{3B6660B5-7837-B7A9-6114-F7B1D085779D}"/>
              </a:ext>
            </a:extLst>
          </p:cNvPr>
          <p:cNvGrpSpPr/>
          <p:nvPr/>
        </p:nvGrpSpPr>
        <p:grpSpPr>
          <a:xfrm>
            <a:off x="372651" y="2818073"/>
            <a:ext cx="5660268" cy="3488042"/>
            <a:chOff x="4329774" y="2785588"/>
            <a:chExt cx="6043518" cy="3724213"/>
          </a:xfrm>
        </p:grpSpPr>
        <p:pic>
          <p:nvPicPr>
            <p:cNvPr id="8" name="Picture 7">
              <a:extLst>
                <a:ext uri="{FF2B5EF4-FFF2-40B4-BE49-F238E27FC236}">
                  <a16:creationId xmlns:a16="http://schemas.microsoft.com/office/drawing/2014/main" id="{8E51B302-9BD2-6965-8617-C0126167A4E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9" name="Picture Placeholder 12">
              <a:extLst>
                <a:ext uri="{FF2B5EF4-FFF2-40B4-BE49-F238E27FC236}">
                  <a16:creationId xmlns:a16="http://schemas.microsoft.com/office/drawing/2014/main" id="{601F163E-945D-E183-E88F-A2F4BB42FC45}"/>
                </a:ext>
              </a:extLst>
            </p:cNvPr>
            <p:cNvSpPr txBox="1">
              <a:spLocks/>
            </p:cNvSpPr>
            <p:nvPr/>
          </p:nvSpPr>
          <p:spPr>
            <a:xfrm>
              <a:off x="5123062" y="3041440"/>
              <a:ext cx="4505388" cy="2814353"/>
            </a:xfrm>
            <a:prstGeom prst="roundRect">
              <a:avLst>
                <a:gd name="adj" fmla="val 0"/>
              </a:avLst>
            </a:prstGeom>
            <a:blipFill>
              <a:blip r:embed="rId4" cstate="screen">
                <a:extLst>
                  <a:ext uri="{28A0092B-C50C-407E-A947-70E740481C1C}">
                    <a14:useLocalDpi xmlns:a14="http://schemas.microsoft.com/office/drawing/2010/main"/>
                  </a:ext>
                </a:extLst>
              </a:blip>
              <a:srcRect/>
              <a:stretch>
                <a:fillRect r="332"/>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grpSp>
        <p:nvGrpSpPr>
          <p:cNvPr id="10" name="Group 9">
            <a:extLst>
              <a:ext uri="{FF2B5EF4-FFF2-40B4-BE49-F238E27FC236}">
                <a16:creationId xmlns:a16="http://schemas.microsoft.com/office/drawing/2014/main" id="{85DF7A63-C43A-2D62-8B31-979AD8FD786A}"/>
              </a:ext>
            </a:extLst>
          </p:cNvPr>
          <p:cNvGrpSpPr/>
          <p:nvPr/>
        </p:nvGrpSpPr>
        <p:grpSpPr>
          <a:xfrm>
            <a:off x="6127718" y="2818073"/>
            <a:ext cx="5660268" cy="3488042"/>
            <a:chOff x="4329774" y="2785588"/>
            <a:chExt cx="6043518" cy="3724213"/>
          </a:xfrm>
        </p:grpSpPr>
        <p:pic>
          <p:nvPicPr>
            <p:cNvPr id="11" name="Picture 10">
              <a:extLst>
                <a:ext uri="{FF2B5EF4-FFF2-40B4-BE49-F238E27FC236}">
                  <a16:creationId xmlns:a16="http://schemas.microsoft.com/office/drawing/2014/main" id="{567BA402-4C5C-A394-4EEF-3CC7D85DCEC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12" name="Picture Placeholder 12">
              <a:extLst>
                <a:ext uri="{FF2B5EF4-FFF2-40B4-BE49-F238E27FC236}">
                  <a16:creationId xmlns:a16="http://schemas.microsoft.com/office/drawing/2014/main" id="{63E49505-242D-51AD-4E4F-FBFCA7D66DB5}"/>
                </a:ext>
              </a:extLst>
            </p:cNvPr>
            <p:cNvSpPr txBox="1">
              <a:spLocks/>
            </p:cNvSpPr>
            <p:nvPr/>
          </p:nvSpPr>
          <p:spPr>
            <a:xfrm>
              <a:off x="5123062" y="3041440"/>
              <a:ext cx="4505388" cy="2814353"/>
            </a:xfrm>
            <a:prstGeom prst="roundRect">
              <a:avLst>
                <a:gd name="adj" fmla="val 0"/>
              </a:avLst>
            </a:prstGeom>
            <a:blipFill>
              <a:blip r:embed="rId5" cstate="screen">
                <a:extLst>
                  <a:ext uri="{28A0092B-C50C-407E-A947-70E740481C1C}">
                    <a14:useLocalDpi xmlns:a14="http://schemas.microsoft.com/office/drawing/2010/main"/>
                  </a:ext>
                </a:extLst>
              </a:blip>
              <a:srcRect/>
              <a:stretch>
                <a:fillRect/>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pic>
        <p:nvPicPr>
          <p:cNvPr id="6" name="Picture 5" descr="Picture">
            <a:extLst>
              <a:ext uri="{FF2B5EF4-FFF2-40B4-BE49-F238E27FC236}">
                <a16:creationId xmlns:a16="http://schemas.microsoft.com/office/drawing/2014/main" id="{36E4D7C7-C0DF-46E1-F00D-A01EEED30960}"/>
              </a:ext>
            </a:extLst>
          </p:cNvPr>
          <p:cNvPicPr>
            <a:picLocks noChangeAspect="1"/>
          </p:cNvPicPr>
          <p:nvPr/>
        </p:nvPicPr>
        <p:blipFill>
          <a:blip r:embed="rId6"/>
          <a:srcRect l="18416" t="11573" r="6733" b="9199"/>
          <a:stretch>
            <a:fillRect/>
          </a:stretch>
        </p:blipFill>
        <p:spPr>
          <a:xfrm>
            <a:off x="1112729" y="3047777"/>
            <a:ext cx="4207997" cy="2674793"/>
          </a:xfrm>
          <a:prstGeom prst="rect">
            <a:avLst/>
          </a:prstGeom>
        </p:spPr>
      </p:pic>
    </p:spTree>
    <p:extLst>
      <p:ext uri="{BB962C8B-B14F-4D97-AF65-F5344CB8AC3E}">
        <p14:creationId xmlns:p14="http://schemas.microsoft.com/office/powerpoint/2010/main" val="2037378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DD520-D086-AE2B-3C30-A341EB637E3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87BBEAC-7222-A538-2911-90F05A3E4B1B}"/>
              </a:ext>
            </a:extLst>
          </p:cNvPr>
          <p:cNvSpPr/>
          <p:nvPr/>
        </p:nvSpPr>
        <p:spPr>
          <a:xfrm>
            <a:off x="-2524" y="3191316"/>
            <a:ext cx="12192000" cy="242830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10B4D28-C336-9B67-F624-033D32E348D7}"/>
              </a:ext>
            </a:extLst>
          </p:cNvPr>
          <p:cNvSpPr>
            <a:spLocks noGrp="1"/>
          </p:cNvSpPr>
          <p:nvPr>
            <p:ph type="title"/>
          </p:nvPr>
        </p:nvSpPr>
        <p:spPr>
          <a:xfrm>
            <a:off x="457199" y="697160"/>
            <a:ext cx="11272555" cy="553329"/>
          </a:xfrm>
        </p:spPr>
        <p:txBody>
          <a:bodyPr>
            <a:normAutofit/>
          </a:bodyPr>
          <a:lstStyle/>
          <a:p>
            <a:r>
              <a:rPr lang="es-ES">
                <a:latin typeface="Plus Jakarta Sans"/>
                <a:cs typeface="Plus Jakarta Sans"/>
              </a:rPr>
              <a:t>¿Cómo Aceptarán Los Estudiantes Su Admisión?</a:t>
            </a:r>
            <a:endParaRPr lang="en-US">
              <a:latin typeface="Plus Jakarta Sans"/>
              <a:cs typeface="Plus Jakarta Sans"/>
            </a:endParaRPr>
          </a:p>
        </p:txBody>
      </p:sp>
      <p:sp>
        <p:nvSpPr>
          <p:cNvPr id="3" name="Content Placeholder 2">
            <a:extLst>
              <a:ext uri="{FF2B5EF4-FFF2-40B4-BE49-F238E27FC236}">
                <a16:creationId xmlns:a16="http://schemas.microsoft.com/office/drawing/2014/main" id="{86C25959-E728-4434-5160-87292B23F0E2}"/>
              </a:ext>
            </a:extLst>
          </p:cNvPr>
          <p:cNvSpPr>
            <a:spLocks noGrp="1"/>
          </p:cNvSpPr>
          <p:nvPr>
            <p:ph idx="1"/>
          </p:nvPr>
        </p:nvSpPr>
        <p:spPr>
          <a:xfrm>
            <a:off x="457199" y="1447801"/>
            <a:ext cx="10296145" cy="829056"/>
          </a:xfrm>
        </p:spPr>
        <p:txBody>
          <a:bodyPr vert="horz" lIns="91440" tIns="45720" rIns="91440" bIns="45720" rtlCol="0" anchor="t">
            <a:noAutofit/>
          </a:bodyPr>
          <a:lstStyle/>
          <a:p>
            <a:pPr marL="274320" indent="-274320">
              <a:buNone/>
            </a:pPr>
            <a:r>
              <a:rPr lang="en-US">
                <a:solidFill>
                  <a:schemeClr val="accent1"/>
                </a:solidFill>
                <a:latin typeface="Plus Jakarta Sans"/>
                <a:cs typeface="Plus Jakarta Sans"/>
              </a:rPr>
              <a:t>4.</a:t>
            </a:r>
            <a:r>
              <a:rPr lang="en-US">
                <a:latin typeface="Plus Jakarta Sans"/>
                <a:cs typeface="Plus Jakarta Sans"/>
              </a:rPr>
              <a:t> </a:t>
            </a:r>
            <a:r>
              <a:rPr lang="es-ES" sz="1800">
                <a:latin typeface="Plus Jakarta Sans"/>
                <a:cs typeface="Plus Jakarta Sans"/>
              </a:rPr>
              <a:t>Para tu colegio comunitario local en Carolina del Norte, el programa te redirigirá a la solicitud tradicional de esa institución. ¡Pero no te preocupes! Cumples con los requisitos de admisión y ¡ya has sido admitido! El formulario es rápido y fácil de completar.</a:t>
            </a:r>
            <a:endParaRPr lang="en-US" sz="1800"/>
          </a:p>
        </p:txBody>
      </p:sp>
      <p:grpSp>
        <p:nvGrpSpPr>
          <p:cNvPr id="7" name="Group 6">
            <a:extLst>
              <a:ext uri="{FF2B5EF4-FFF2-40B4-BE49-F238E27FC236}">
                <a16:creationId xmlns:a16="http://schemas.microsoft.com/office/drawing/2014/main" id="{A21C5E32-B1F4-7FCE-DFF8-0BA8E0D72D91}"/>
              </a:ext>
            </a:extLst>
          </p:cNvPr>
          <p:cNvGrpSpPr/>
          <p:nvPr/>
        </p:nvGrpSpPr>
        <p:grpSpPr>
          <a:xfrm>
            <a:off x="372651" y="2818073"/>
            <a:ext cx="5660268" cy="3488042"/>
            <a:chOff x="4329774" y="2785588"/>
            <a:chExt cx="6043518" cy="3724213"/>
          </a:xfrm>
        </p:grpSpPr>
        <p:pic>
          <p:nvPicPr>
            <p:cNvPr id="8" name="Picture 7">
              <a:extLst>
                <a:ext uri="{FF2B5EF4-FFF2-40B4-BE49-F238E27FC236}">
                  <a16:creationId xmlns:a16="http://schemas.microsoft.com/office/drawing/2014/main" id="{9A3741D2-040C-5681-7CB4-8D5F0AAF829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9" name="Picture Placeholder 12">
              <a:extLst>
                <a:ext uri="{FF2B5EF4-FFF2-40B4-BE49-F238E27FC236}">
                  <a16:creationId xmlns:a16="http://schemas.microsoft.com/office/drawing/2014/main" id="{06F5FAA1-D32E-9C3D-1F58-8E719DEA7EDB}"/>
                </a:ext>
              </a:extLst>
            </p:cNvPr>
            <p:cNvSpPr txBox="1">
              <a:spLocks/>
            </p:cNvSpPr>
            <p:nvPr/>
          </p:nvSpPr>
          <p:spPr>
            <a:xfrm>
              <a:off x="5123062" y="3041440"/>
              <a:ext cx="4505388" cy="2814353"/>
            </a:xfrm>
            <a:prstGeom prst="roundRect">
              <a:avLst>
                <a:gd name="adj" fmla="val 0"/>
              </a:avLst>
            </a:prstGeom>
            <a:blipFill>
              <a:blip r:embed="rId4" cstate="screen">
                <a:extLst>
                  <a:ext uri="{28A0092B-C50C-407E-A947-70E740481C1C}">
                    <a14:useLocalDpi xmlns:a14="http://schemas.microsoft.com/office/drawing/2010/main"/>
                  </a:ext>
                </a:extLst>
              </a:blip>
              <a:srcRect/>
              <a:stretch>
                <a:fillRect r="332"/>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grpSp>
        <p:nvGrpSpPr>
          <p:cNvPr id="10" name="Group 9">
            <a:extLst>
              <a:ext uri="{FF2B5EF4-FFF2-40B4-BE49-F238E27FC236}">
                <a16:creationId xmlns:a16="http://schemas.microsoft.com/office/drawing/2014/main" id="{FF1048AA-B03D-A3DE-3158-5D369EE2E0D1}"/>
              </a:ext>
            </a:extLst>
          </p:cNvPr>
          <p:cNvGrpSpPr/>
          <p:nvPr/>
        </p:nvGrpSpPr>
        <p:grpSpPr>
          <a:xfrm>
            <a:off x="6127718" y="2818073"/>
            <a:ext cx="5660268" cy="3488042"/>
            <a:chOff x="4329774" y="2785588"/>
            <a:chExt cx="6043518" cy="3724213"/>
          </a:xfrm>
        </p:grpSpPr>
        <p:pic>
          <p:nvPicPr>
            <p:cNvPr id="11" name="Picture 10">
              <a:extLst>
                <a:ext uri="{FF2B5EF4-FFF2-40B4-BE49-F238E27FC236}">
                  <a16:creationId xmlns:a16="http://schemas.microsoft.com/office/drawing/2014/main" id="{D4440B01-D488-3473-2D33-978CA03C4F0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29774" y="2785588"/>
              <a:ext cx="6043518" cy="3724213"/>
            </a:xfrm>
            <a:prstGeom prst="rect">
              <a:avLst/>
            </a:prstGeom>
          </p:spPr>
        </p:pic>
        <p:sp>
          <p:nvSpPr>
            <p:cNvPr id="12" name="Picture Placeholder 12">
              <a:extLst>
                <a:ext uri="{FF2B5EF4-FFF2-40B4-BE49-F238E27FC236}">
                  <a16:creationId xmlns:a16="http://schemas.microsoft.com/office/drawing/2014/main" id="{3E941F22-CC5F-FDC7-2B01-362AF250B7BC}"/>
                </a:ext>
              </a:extLst>
            </p:cNvPr>
            <p:cNvSpPr txBox="1">
              <a:spLocks/>
            </p:cNvSpPr>
            <p:nvPr/>
          </p:nvSpPr>
          <p:spPr>
            <a:xfrm>
              <a:off x="5123062" y="3041440"/>
              <a:ext cx="4505388" cy="2814353"/>
            </a:xfrm>
            <a:prstGeom prst="roundRect">
              <a:avLst>
                <a:gd name="adj" fmla="val 0"/>
              </a:avLst>
            </a:prstGeom>
            <a:blipFill>
              <a:blip r:embed="rId5" cstate="screen">
                <a:extLst>
                  <a:ext uri="{28A0092B-C50C-407E-A947-70E740481C1C}">
                    <a14:useLocalDpi xmlns:a14="http://schemas.microsoft.com/office/drawing/2010/main"/>
                  </a:ext>
                </a:extLst>
              </a:blip>
              <a:srcRect/>
              <a:stretch>
                <a:fillRect/>
              </a:stretch>
            </a:blipFill>
          </p:spPr>
          <p:txBody>
            <a:bodyPr vert="horz" lIns="91440" tIns="45720" rIns="91440" bIns="45720" rtlCol="0" anchor="ctr">
              <a:normAutofit/>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20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lgn="ctr">
                <a:buNone/>
              </a:pPr>
              <a:endParaRPr lang="en-US">
                <a:solidFill>
                  <a:schemeClr val="tx1">
                    <a:lumMod val="60000"/>
                    <a:lumOff val="40000"/>
                  </a:schemeClr>
                </a:solidFill>
              </a:endParaRPr>
            </a:p>
          </p:txBody>
        </p:sp>
      </p:grpSp>
    </p:spTree>
    <p:extLst>
      <p:ext uri="{BB962C8B-B14F-4D97-AF65-F5344CB8AC3E}">
        <p14:creationId xmlns:p14="http://schemas.microsoft.com/office/powerpoint/2010/main" val="88724796"/>
      </p:ext>
    </p:extLst>
  </p:cSld>
  <p:clrMapOvr>
    <a:masterClrMapping/>
  </p:clrMapOvr>
</p:sld>
</file>

<file path=ppt/theme/theme1.xml><?xml version="1.0" encoding="utf-8"?>
<a:theme xmlns:a="http://schemas.openxmlformats.org/drawingml/2006/main" name="Office Theme">
  <a:themeElements>
    <a:clrScheme name="NC College Connect">
      <a:dk1>
        <a:srgbClr val="333333"/>
      </a:dk1>
      <a:lt1>
        <a:srgbClr val="FFFFFF"/>
      </a:lt1>
      <a:dk2>
        <a:srgbClr val="333333"/>
      </a:dk2>
      <a:lt2>
        <a:srgbClr val="E5EAEC"/>
      </a:lt2>
      <a:accent1>
        <a:srgbClr val="FF9D1E"/>
      </a:accent1>
      <a:accent2>
        <a:srgbClr val="00A126"/>
      </a:accent2>
      <a:accent3>
        <a:srgbClr val="333333"/>
      </a:accent3>
      <a:accent4>
        <a:srgbClr val="FF9D1E"/>
      </a:accent4>
      <a:accent5>
        <a:srgbClr val="00A126"/>
      </a:accent5>
      <a:accent6>
        <a:srgbClr val="89CE48"/>
      </a:accent6>
      <a:hlink>
        <a:srgbClr val="00A126"/>
      </a:hlink>
      <a:folHlink>
        <a:srgbClr val="003C5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f469811ffca4c69bad02c47da7ff1fe xmlns="3a6b9b5a-ad86-471e-85cb-b783f3df504a">
      <Terms xmlns="http://schemas.microsoft.com/office/infopath/2007/PartnerControls"/>
    </mf469811ffca4c69bad02c47da7ff1fe>
    <lcf76f155ced4ddcb4097134ff3c332f xmlns="3a6b9b5a-ad86-471e-85cb-b783f3df504a">
      <Terms xmlns="http://schemas.microsoft.com/office/infopath/2007/PartnerControls"/>
    </lcf76f155ced4ddcb4097134ff3c332f>
    <fa465a1a12214e15957d184dac96a5f5 xmlns="3a6b9b5a-ad86-471e-85cb-b783f3df504a">
      <Terms xmlns="http://schemas.microsoft.com/office/infopath/2007/PartnerControls"/>
    </fa465a1a12214e15957d184dac96a5f5>
    <TaxCatchAll xmlns="61c499e2-b832-466c-a9ba-4425aeae5090" xsi:nil="true"/>
    <Status xmlns="f28da783-63a1-426f-b238-ea4e597e57f3">New</Statu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103328FE2C2634FA77EEADB53352B73" ma:contentTypeVersion="20" ma:contentTypeDescription="Create a new document." ma:contentTypeScope="" ma:versionID="5d2c17c623d826fe4d9b05f7d8c81a45">
  <xsd:schema xmlns:xsd="http://www.w3.org/2001/XMLSchema" xmlns:xs="http://www.w3.org/2001/XMLSchema" xmlns:p="http://schemas.microsoft.com/office/2006/metadata/properties" xmlns:ns2="3a6b9b5a-ad86-471e-85cb-b783f3df504a" xmlns:ns3="f28da783-63a1-426f-b238-ea4e597e57f3" xmlns:ns4="61c499e2-b832-466c-a9ba-4425aeae5090" targetNamespace="http://schemas.microsoft.com/office/2006/metadata/properties" ma:root="true" ma:fieldsID="4214f4ea0a97f3ef0977fd58bc0f7be2" ns2:_="" ns3:_="" ns4:_="">
    <xsd:import namespace="3a6b9b5a-ad86-471e-85cb-b783f3df504a"/>
    <xsd:import namespace="f28da783-63a1-426f-b238-ea4e597e57f3"/>
    <xsd:import namespace="61c499e2-b832-466c-a9ba-4425aeae5090"/>
    <xsd:element name="properties">
      <xsd:complexType>
        <xsd:sequence>
          <xsd:element name="documentManagement">
            <xsd:complexType>
              <xsd:all>
                <xsd:element ref="ns2:fa465a1a12214e15957d184dac96a5f5" minOccurs="0"/>
                <xsd:element ref="ns2:mf469811ffca4c69bad02c47da7ff1fe" minOccurs="0"/>
                <xsd:element ref="ns3:MediaServiceKeyPoints" minOccurs="0"/>
                <xsd:element ref="ns4:TaxCatchAll" minOccurs="0"/>
                <xsd:element ref="ns3:Status" minOccurs="0"/>
                <xsd:element ref="ns2:MediaServiceMetadata" minOccurs="0"/>
                <xsd:element ref="ns2:MediaServiceFastMetadata" minOccurs="0"/>
                <xsd:element ref="ns2:MediaServiceSearchProperties" minOccurs="0"/>
                <xsd:element ref="ns2:MediaServiceObjectDetectorVersions" minOccurs="0"/>
                <xsd:element ref="ns4:SharedWithUsers" minOccurs="0"/>
                <xsd:element ref="ns4: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6b9b5a-ad86-471e-85cb-b783f3df504a" elementFormDefault="qualified">
    <xsd:import namespace="http://schemas.microsoft.com/office/2006/documentManagement/types"/>
    <xsd:import namespace="http://schemas.microsoft.com/office/infopath/2007/PartnerControls"/>
    <xsd:element name="fa465a1a12214e15957d184dac96a5f5" ma:index="8" nillable="true" ma:taxonomy="true" ma:internalName="fa465a1a12214e15957d184dac96a5f5" ma:taxonomyFieldName="Document_x0020_Type" ma:displayName="Document Type" ma:default="" ma:fieldId="{fa465a1a-1221-4e15-957d-184dac96a5f5}" ma:sspId="09d0c549-7865-4361-91a0-0042234db7d7" ma:termSetId="e3594aa2-f9ce-4e01-893c-4d87cc4f8bf7" ma:anchorId="00000000-0000-0000-0000-000000000000" ma:open="false" ma:isKeyword="false">
      <xsd:complexType>
        <xsd:sequence>
          <xsd:element ref="pc:Terms" minOccurs="0" maxOccurs="1"/>
        </xsd:sequence>
      </xsd:complexType>
    </xsd:element>
    <xsd:element name="mf469811ffca4c69bad02c47da7ff1fe" ma:index="9" nillable="true" ma:taxonomy="true" ma:internalName="mf469811ffca4c69bad02c47da7ff1fe" ma:taxonomyFieldName="Sector" ma:displayName="Sector" ma:default="" ma:fieldId="{6f469811-ffca-4c69-bad0-2c47da7ff1fe}" ma:sspId="09d0c549-7865-4361-91a0-0042234db7d7" ma:termSetId="acdf9d96-bfae-47d9-920d-4ab004406326" ma:anchorId="00000000-0000-0000-0000-000000000000" ma:open="false" ma:isKeyword="false">
      <xsd:complexType>
        <xsd:sequence>
          <xsd:element ref="pc:Terms" minOccurs="0" maxOccurs="1"/>
        </xsd:sequence>
      </xsd:complex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09d0c549-7865-4361-91a0-0042234db7d7" ma:termSetId="09814cd3-568e-fe90-9814-8d621ff8fb84" ma:anchorId="fba54fb3-c3e1-fe81-a776-ca4b69148c4d" ma:open="true" ma:isKeyword="false">
      <xsd:complexType>
        <xsd:sequence>
          <xsd:element ref="pc:Terms" minOccurs="0" maxOccurs="1"/>
        </xsd:sequence>
      </xsd:complexType>
    </xsd:element>
    <xsd:element name="MediaServiceOCR" ma:index="2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8da783-63a1-426f-b238-ea4e597e57f3" elementFormDefault="qualified">
    <xsd:import namespace="http://schemas.microsoft.com/office/2006/documentManagement/types"/>
    <xsd:import namespace="http://schemas.microsoft.com/office/infopath/2007/PartnerControls"/>
    <xsd:element name="MediaServiceKeyPoints" ma:index="10" nillable="true" ma:displayName="KeyPoints" ma:internalName="MediaServiceKeyPoints" ma:readOnly="true">
      <xsd:simpleType>
        <xsd:restriction base="dms:Note">
          <xsd:maxLength value="255"/>
        </xsd:restriction>
      </xsd:simpleType>
    </xsd:element>
    <xsd:element name="Status" ma:index="14" nillable="true" ma:displayName="Status" ma:default="New" ma:format="Dropdown" ma:internalName="Status">
      <xsd:simpleType>
        <xsd:restriction base="dms:Choice">
          <xsd:enumeration value="New"/>
          <xsd:enumeration value="Draft"/>
          <xsd:enumeration value="Ready for review"/>
          <xsd:enumeration value="Final"/>
        </xsd:restriction>
      </xsd:simpleType>
    </xsd:element>
  </xsd:schema>
  <xsd:schema xmlns:xsd="http://www.w3.org/2001/XMLSchema" xmlns:xs="http://www.w3.org/2001/XMLSchema" xmlns:dms="http://schemas.microsoft.com/office/2006/documentManagement/types" xmlns:pc="http://schemas.microsoft.com/office/infopath/2007/PartnerControls" targetNamespace="61c499e2-b832-466c-a9ba-4425aeae509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51e9f671-81d1-40b4-9a18-d9e6a0d3648c}" ma:internalName="TaxCatchAll" ma:showField="CatchAllData" ma:web="61c499e2-b832-466c-a9ba-4425aeae509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55F84B-907F-40DF-872A-7EF1D2AC4A5B}">
  <ds:schemaRefs>
    <ds:schemaRef ds:uri="http://schemas.microsoft.com/office/infopath/2007/PartnerControls"/>
    <ds:schemaRef ds:uri="http://purl.org/dc/elements/1.1/"/>
    <ds:schemaRef ds:uri="http://schemas.openxmlformats.org/package/2006/metadata/core-properties"/>
    <ds:schemaRef ds:uri="http://purl.org/dc/terms/"/>
    <ds:schemaRef ds:uri="61c499e2-b832-466c-a9ba-4425aeae5090"/>
    <ds:schemaRef ds:uri="http://www.w3.org/XML/1998/namespace"/>
    <ds:schemaRef ds:uri="http://schemas.microsoft.com/office/2006/documentManagement/types"/>
    <ds:schemaRef ds:uri="http://purl.org/dc/dcmitype/"/>
    <ds:schemaRef ds:uri="f28da783-63a1-426f-b238-ea4e597e57f3"/>
    <ds:schemaRef ds:uri="3a6b9b5a-ad86-471e-85cb-b783f3df504a"/>
    <ds:schemaRef ds:uri="http://schemas.microsoft.com/office/2006/metadata/properties"/>
  </ds:schemaRefs>
</ds:datastoreItem>
</file>

<file path=customXml/itemProps2.xml><?xml version="1.0" encoding="utf-8"?>
<ds:datastoreItem xmlns:ds="http://schemas.openxmlformats.org/officeDocument/2006/customXml" ds:itemID="{246C8E3D-1B1C-405F-B44B-3B34BCE28743}">
  <ds:schemaRefs>
    <ds:schemaRef ds:uri="3a6b9b5a-ad86-471e-85cb-b783f3df504a"/>
    <ds:schemaRef ds:uri="61c499e2-b832-466c-a9ba-4425aeae5090"/>
    <ds:schemaRef ds:uri="f28da783-63a1-426f-b238-ea4e597e57f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20EB517-ED1D-4BC8-92D8-1AE8EF7EB871}">
  <ds:schemaRefs>
    <ds:schemaRef ds:uri="http://schemas.microsoft.com/sharepoint/v3/contenttype/forms"/>
  </ds:schemaRefs>
</ds:datastoreItem>
</file>

<file path=docMetadata/LabelInfo.xml><?xml version="1.0" encoding="utf-8"?>
<clbl:labelList xmlns:clbl="http://schemas.microsoft.com/office/2020/mipLabelMetadata">
  <clbl:label id="{ce0d2245-b6e8-41da-a1e0-cc18ec650ca2}" enabled="1" method="Standard" siteId="{77a5f620-9d77-47db-a0cd-64c70948d532}" removed="0"/>
</clbl:labelList>
</file>

<file path=docProps/app.xml><?xml version="1.0" encoding="utf-8"?>
<Properties xmlns="http://schemas.openxmlformats.org/officeDocument/2006/extended-properties" xmlns:vt="http://schemas.openxmlformats.org/officeDocument/2006/docPropsVTypes">
  <TotalTime>0</TotalTime>
  <Words>1414</Words>
  <Application>Microsoft Office PowerPoint</Application>
  <PresentationFormat>Widescreen</PresentationFormat>
  <Paragraphs>109</Paragraphs>
  <Slides>14</Slides>
  <Notes>7</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NC College Connect</vt:lpstr>
      <vt:lpstr>¿Qué es NC College Connect?</vt:lpstr>
      <vt:lpstr>Instituciones Participantes que Ofrecen Admisión Directa:</vt:lpstr>
      <vt:lpstr>Este Programa es Para…</vt:lpstr>
      <vt:lpstr>PowerPoint Presentation</vt:lpstr>
      <vt:lpstr>¿Cómo Aceptarán Los Estudiantes Su Admisión?</vt:lpstr>
      <vt:lpstr>¿Cómo Aceptarán Los Estudiantes Su Admisión?</vt:lpstr>
      <vt:lpstr>¿Cómo Aceptarán Los Estudiantes Su Admisión?</vt:lpstr>
      <vt:lpstr>¿Cómo Aceptarán Los Estudiantes Su Admisión?</vt:lpstr>
      <vt:lpstr>¿Habrá algún costo de Solicitud?</vt:lpstr>
      <vt:lpstr>¿Cuál es el Siguiente Paso?</vt:lpstr>
      <vt:lpstr>Ten en Cuenta</vt:lpstr>
      <vt:lpstr>Tienes Apoyo Disponible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NC Scholarship Toolkit Guide</dc:title>
  <dc:creator>McNully, Bronwyn (she/her)</dc:creator>
  <cp:lastModifiedBy>McNully, Bronwyn (she/her)</cp:lastModifiedBy>
  <cp:revision>5</cp:revision>
  <dcterms:created xsi:type="dcterms:W3CDTF">2023-10-30T18:45:24Z</dcterms:created>
  <dcterms:modified xsi:type="dcterms:W3CDTF">2025-07-31T21:52:00Z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0x0101009103328FE2C2634FA77EEADB53352B73</vt:lpwstr>
  </property>
  <property fmtid="{D5CDD505-2E9C-101B-9397-08002B2CF9AE}" pid="3" name="MediaServiceImageTags">
    <vt:lpwstr/>
  </property>
  <property fmtid="{D5CDD505-2E9C-101B-9397-08002B2CF9AE}" pid="4" name="Document Type">
    <vt:lpwstr/>
  </property>
  <property fmtid="{D5CDD505-2E9C-101B-9397-08002B2CF9AE}" pid="5" name="Sector">
    <vt:lpwstr/>
  </property>
  <property fmtid="{D5CDD505-2E9C-101B-9397-08002B2CF9AE}" pid="6" name="Document_x0020_Type">
    <vt:lpwstr/>
  </property>
</Properties>
</file>