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7"/>
  </p:notesMasterIdLst>
  <p:sldIdLst>
    <p:sldId id="256" r:id="rId5"/>
    <p:sldId id="268" r:id="rId6"/>
    <p:sldId id="264" r:id="rId7"/>
    <p:sldId id="270" r:id="rId8"/>
    <p:sldId id="265" r:id="rId9"/>
    <p:sldId id="271" r:id="rId10"/>
    <p:sldId id="272" r:id="rId11"/>
    <p:sldId id="280" r:id="rId12"/>
    <p:sldId id="266" r:id="rId13"/>
    <p:sldId id="273" r:id="rId14"/>
    <p:sldId id="267" r:id="rId15"/>
    <p:sldId id="274" r:id="rId16"/>
    <p:sldId id="281" r:id="rId17"/>
    <p:sldId id="275" r:id="rId18"/>
    <p:sldId id="276" r:id="rId19"/>
    <p:sldId id="284" r:id="rId20"/>
    <p:sldId id="286" r:id="rId21"/>
    <p:sldId id="285" r:id="rId22"/>
    <p:sldId id="287" r:id="rId23"/>
    <p:sldId id="288" r:id="rId24"/>
    <p:sldId id="289" r:id="rId25"/>
    <p:sldId id="283" r:id="rId26"/>
  </p:sldIdLst>
  <p:sldSz cx="12192000" cy="6858000"/>
  <p:notesSz cx="6858000" cy="9144000"/>
  <p:embeddedFontLst>
    <p:embeddedFont>
      <p:font typeface="Plus Jakarta Sans" panose="020B060402020202020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12" userDrawn="1">
          <p15:clr>
            <a:srgbClr val="A4A3A4"/>
          </p15:clr>
        </p15:guide>
        <p15:guide id="2" pos="3768"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45728F-5E87-615C-21AD-D6E0FF5E7BE3}" name="McNully, Bronwyn (she/her)" initials="BM" userId="S::bmcnully@apcoworldwide.com::90a40df3-a57e-481c-99ec-5f156985aff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5EAEC"/>
    <a:srgbClr val="003D5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5EB3C6-63C7-A010-4B05-37D4631190D0}" v="2" dt="2025-08-06T20:24:58.328"/>
    <p1510:client id="{818CD705-866C-BE0B-9668-A478A0E240A0}" v="25" dt="2025-08-06T21:04:39.919"/>
    <p1510:client id="{D944416F-911E-7348-809B-B3FD0A68AA73}" v="12" dt="2025-08-06T21:35:12.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1"/>
    <p:restoredTop sz="94659"/>
  </p:normalViewPr>
  <p:slideViewPr>
    <p:cSldViewPr snapToGrid="0">
      <p:cViewPr varScale="1">
        <p:scale>
          <a:sx n="210" d="100"/>
          <a:sy n="210" d="100"/>
        </p:scale>
        <p:origin x="1544" y="184"/>
      </p:cViewPr>
      <p:guideLst>
        <p:guide pos="3912"/>
        <p:guide pos="3768"/>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589CF-34AD-864E-9B86-7B618743CAD4}" type="datetimeFigureOut">
              <a:rPr lang="en-US" smtClean="0"/>
              <a:t>8/7/2025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8167C-6D76-314E-883E-64881391938D}" type="slidenum">
              <a:rPr lang="en-US" smtClean="0"/>
              <a:t>‹#›</a:t>
            </a:fld>
            <a:endParaRPr lang="en-US"/>
          </a:p>
        </p:txBody>
      </p:sp>
    </p:spTree>
    <p:extLst>
      <p:ext uri="{BB962C8B-B14F-4D97-AF65-F5344CB8AC3E}">
        <p14:creationId xmlns:p14="http://schemas.microsoft.com/office/powerpoint/2010/main" val="392631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D8167C-6D76-314E-883E-64881391938D}" type="slidenum">
              <a:rPr lang="en-US" smtClean="0"/>
              <a:t>19</a:t>
            </a:fld>
            <a:endParaRPr lang="en-US"/>
          </a:p>
        </p:txBody>
      </p:sp>
    </p:spTree>
    <p:extLst>
      <p:ext uri="{BB962C8B-B14F-4D97-AF65-F5344CB8AC3E}">
        <p14:creationId xmlns:p14="http://schemas.microsoft.com/office/powerpoint/2010/main" val="3469561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2BAA8A-8C59-75F0-6398-290E1942E591}"/>
              </a:ext>
            </a:extLst>
          </p:cNvPr>
          <p:cNvPicPr>
            <a:picLocks noChangeAspect="1"/>
          </p:cNvPicPr>
          <p:nvPr userDrawn="1"/>
        </p:nvPicPr>
        <p:blipFill>
          <a:blip r:embed="rId2"/>
          <a:srcRect/>
          <a:stretch/>
        </p:blipFill>
        <p:spPr>
          <a:xfrm>
            <a:off x="5884" y="1"/>
            <a:ext cx="12180231" cy="6858000"/>
          </a:xfrm>
          <a:prstGeom prst="rect">
            <a:avLst/>
          </a:prstGeom>
        </p:spPr>
      </p:pic>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741680" y="1506063"/>
            <a:ext cx="6685280" cy="2387600"/>
          </a:xfrm>
        </p:spPr>
        <p:txBody>
          <a:bodyPr anchor="b"/>
          <a:lstStyle>
            <a:lvl1pPr algn="l">
              <a:defRPr sz="6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728964BB-16B9-7D22-9B7B-04F67275CEAE}"/>
              </a:ext>
            </a:extLst>
          </p:cNvPr>
          <p:cNvSpPr>
            <a:spLocks noGrp="1"/>
          </p:cNvSpPr>
          <p:nvPr>
            <p:ph type="subTitle" idx="1"/>
          </p:nvPr>
        </p:nvSpPr>
        <p:spPr>
          <a:xfrm>
            <a:off x="741680" y="4329448"/>
            <a:ext cx="4216400" cy="142672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0EF04617-14D1-6074-5B44-FFBBFBDBA9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1680" y="737152"/>
            <a:ext cx="3513816" cy="286843"/>
          </a:xfrm>
          <a:prstGeom prst="rect">
            <a:avLst/>
          </a:prstGeom>
        </p:spPr>
      </p:pic>
    </p:spTree>
    <p:extLst>
      <p:ext uri="{BB962C8B-B14F-4D97-AF65-F5344CB8AC3E}">
        <p14:creationId xmlns:p14="http://schemas.microsoft.com/office/powerpoint/2010/main" val="4235550475"/>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144" userDrawn="1">
          <p15:clr>
            <a:srgbClr val="FBAE40"/>
          </p15:clr>
        </p15:guide>
        <p15:guide id="3" orient="horz" pos="4176" userDrawn="1">
          <p15:clr>
            <a:srgbClr val="FBAE40"/>
          </p15:clr>
        </p15:guide>
        <p15:guide id="4" pos="144" userDrawn="1">
          <p15:clr>
            <a:srgbClr val="FBAE40"/>
          </p15:clr>
        </p15:guide>
        <p15:guide id="5" pos="7536" userDrawn="1">
          <p15:clr>
            <a:srgbClr val="FBAE40"/>
          </p15:clr>
        </p15:guide>
        <p15:guide id="6" orient="horz" pos="288" userDrawn="1">
          <p15:clr>
            <a:srgbClr val="FBAE40"/>
          </p15:clr>
        </p15:guide>
        <p15:guide id="7" pos="288" userDrawn="1">
          <p15:clr>
            <a:srgbClr val="FBAE40"/>
          </p15:clr>
        </p15:guide>
        <p15:guide id="8"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yebrow and Content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894471"/>
            <a:ext cx="11277600" cy="553329"/>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200" y="1644643"/>
            <a:ext cx="11277600" cy="4759278"/>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FD81268-5553-C5DF-51E8-F6B25CE5558B}"/>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July 2025  |  </a:t>
            </a:r>
            <a:fld id="{B2712B7D-3840-5F44-9D39-1EEC32649966}"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5" name="TextBox 4">
            <a:extLst>
              <a:ext uri="{FF2B5EF4-FFF2-40B4-BE49-F238E27FC236}">
                <a16:creationId xmlns:a16="http://schemas.microsoft.com/office/drawing/2014/main" id="{0AC432C1-8DEC-CC61-307D-EA62E61DE60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
        <p:nvSpPr>
          <p:cNvPr id="9" name="Text Placeholder 5">
            <a:extLst>
              <a:ext uri="{FF2B5EF4-FFF2-40B4-BE49-F238E27FC236}">
                <a16:creationId xmlns:a16="http://schemas.microsoft.com/office/drawing/2014/main" id="{EF1F8CB4-FA7F-1478-0FDB-998E421231FB}"/>
              </a:ext>
            </a:extLst>
          </p:cNvPr>
          <p:cNvSpPr>
            <a:spLocks noGrp="1"/>
          </p:cNvSpPr>
          <p:nvPr>
            <p:ph type="body" sz="quarter" idx="11"/>
          </p:nvPr>
        </p:nvSpPr>
        <p:spPr>
          <a:xfrm>
            <a:off x="455134" y="631482"/>
            <a:ext cx="11277600" cy="245724"/>
          </a:xfrm>
        </p:spPr>
        <p:txBody>
          <a:bodyPr>
            <a:noAutofit/>
          </a:bodyPr>
          <a:lstStyle>
            <a:lvl1pPr marL="0" indent="0">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6" name="Picture 5">
            <a:extLst>
              <a:ext uri="{FF2B5EF4-FFF2-40B4-BE49-F238E27FC236}">
                <a16:creationId xmlns:a16="http://schemas.microsoft.com/office/drawing/2014/main" id="{BECCBB17-D54B-2423-FCD4-A90DB20844C4}"/>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3872522979"/>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yebrow and Content and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199" y="894471"/>
            <a:ext cx="6657407" cy="553329"/>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199" y="1644643"/>
            <a:ext cx="6657407" cy="4759278"/>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FD81268-5553-C5DF-51E8-F6B25CE5558B}"/>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July 2025  |  </a:t>
            </a:r>
            <a:fld id="{FB429438-34CC-0741-945C-9D3EE026BE8C}"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5" name="TextBox 4">
            <a:extLst>
              <a:ext uri="{FF2B5EF4-FFF2-40B4-BE49-F238E27FC236}">
                <a16:creationId xmlns:a16="http://schemas.microsoft.com/office/drawing/2014/main" id="{0AC432C1-8DEC-CC61-307D-EA62E61DE60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
        <p:nvSpPr>
          <p:cNvPr id="9" name="Text Placeholder 5">
            <a:extLst>
              <a:ext uri="{FF2B5EF4-FFF2-40B4-BE49-F238E27FC236}">
                <a16:creationId xmlns:a16="http://schemas.microsoft.com/office/drawing/2014/main" id="{EF1F8CB4-FA7F-1478-0FDB-998E421231FB}"/>
              </a:ext>
            </a:extLst>
          </p:cNvPr>
          <p:cNvSpPr>
            <a:spLocks noGrp="1"/>
          </p:cNvSpPr>
          <p:nvPr>
            <p:ph type="body" sz="quarter" idx="11"/>
          </p:nvPr>
        </p:nvSpPr>
        <p:spPr>
          <a:xfrm>
            <a:off x="455133" y="631482"/>
            <a:ext cx="6657407" cy="245724"/>
          </a:xfrm>
        </p:spPr>
        <p:txBody>
          <a:bodyPr>
            <a:noAutofit/>
          </a:bodyPr>
          <a:lstStyle>
            <a:lvl1pPr marL="0" indent="0">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4">
            <a:extLst>
              <a:ext uri="{FF2B5EF4-FFF2-40B4-BE49-F238E27FC236}">
                <a16:creationId xmlns:a16="http://schemas.microsoft.com/office/drawing/2014/main" id="{F3C13D9B-78AC-151D-58A7-7C7D3BDBB71E}"/>
              </a:ext>
            </a:extLst>
          </p:cNvPr>
          <p:cNvSpPr>
            <a:spLocks noGrp="1"/>
          </p:cNvSpPr>
          <p:nvPr>
            <p:ph type="pic" sz="quarter" idx="12"/>
          </p:nvPr>
        </p:nvSpPr>
        <p:spPr>
          <a:xfrm>
            <a:off x="7341141" y="685800"/>
            <a:ext cx="4393660" cy="5715000"/>
          </a:xfrm>
          <a:prstGeom prst="roundRect">
            <a:avLst>
              <a:gd name="adj" fmla="val 4516"/>
            </a:avLst>
          </a:prstGeom>
          <a:solidFill>
            <a:schemeClr val="bg1">
              <a:lumMod val="95000"/>
            </a:schemeClr>
          </a:solidFill>
        </p:spPr>
        <p:txBody>
          <a:bodyPr>
            <a:normAutofit/>
          </a:bodyPr>
          <a:lstStyle>
            <a:lvl1pPr>
              <a:defRPr sz="2000"/>
            </a:lvl1pPr>
          </a:lstStyle>
          <a:p>
            <a:endParaRPr lang="en-US"/>
          </a:p>
        </p:txBody>
      </p:sp>
      <p:pic>
        <p:nvPicPr>
          <p:cNvPr id="7" name="Picture 6">
            <a:extLst>
              <a:ext uri="{FF2B5EF4-FFF2-40B4-BE49-F238E27FC236}">
                <a16:creationId xmlns:a16="http://schemas.microsoft.com/office/drawing/2014/main" id="{D6450F3C-1F52-7F5E-80D5-C9A99FC76187}"/>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1335515703"/>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yebrow and Content and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199" y="697160"/>
            <a:ext cx="6657407" cy="553329"/>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199" y="1447800"/>
            <a:ext cx="6657407" cy="4956121"/>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FD81268-5553-C5DF-51E8-F6B25CE5558B}"/>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July 2025  |  </a:t>
            </a:r>
            <a:fld id="{8671EA83-D41C-AD47-BDF6-2EC90CA148B3}"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5" name="TextBox 4">
            <a:extLst>
              <a:ext uri="{FF2B5EF4-FFF2-40B4-BE49-F238E27FC236}">
                <a16:creationId xmlns:a16="http://schemas.microsoft.com/office/drawing/2014/main" id="{0AC432C1-8DEC-CC61-307D-EA62E61DE60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
        <p:nvSpPr>
          <p:cNvPr id="6" name="Picture Placeholder 4">
            <a:extLst>
              <a:ext uri="{FF2B5EF4-FFF2-40B4-BE49-F238E27FC236}">
                <a16:creationId xmlns:a16="http://schemas.microsoft.com/office/drawing/2014/main" id="{F3C13D9B-78AC-151D-58A7-7C7D3BDBB71E}"/>
              </a:ext>
            </a:extLst>
          </p:cNvPr>
          <p:cNvSpPr>
            <a:spLocks noGrp="1"/>
          </p:cNvSpPr>
          <p:nvPr>
            <p:ph type="pic" sz="quarter" idx="12"/>
          </p:nvPr>
        </p:nvSpPr>
        <p:spPr>
          <a:xfrm>
            <a:off x="7341141" y="685800"/>
            <a:ext cx="4393660" cy="5715000"/>
          </a:xfrm>
          <a:prstGeom prst="roundRect">
            <a:avLst>
              <a:gd name="adj" fmla="val 4516"/>
            </a:avLst>
          </a:prstGeom>
          <a:solidFill>
            <a:schemeClr val="bg1">
              <a:lumMod val="95000"/>
            </a:schemeClr>
          </a:solidFill>
        </p:spPr>
        <p:txBody>
          <a:bodyPr>
            <a:normAutofit/>
          </a:bodyPr>
          <a:lstStyle>
            <a:lvl1pPr>
              <a:defRPr sz="2000"/>
            </a:lvl1pPr>
          </a:lstStyle>
          <a:p>
            <a:endParaRPr lang="en-US"/>
          </a:p>
        </p:txBody>
      </p:sp>
      <p:pic>
        <p:nvPicPr>
          <p:cNvPr id="7" name="Picture 6">
            <a:extLst>
              <a:ext uri="{FF2B5EF4-FFF2-40B4-BE49-F238E27FC236}">
                <a16:creationId xmlns:a16="http://schemas.microsoft.com/office/drawing/2014/main" id="{239A7A5A-B9C3-CF9E-D3E5-14B72C798994}"/>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694331207"/>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7999"/>
                </a:lnTo>
                <a:lnTo>
                  <a:pt x="12192000" y="6857999"/>
                </a:lnTo>
                <a:lnTo>
                  <a:pt x="12192000" y="0"/>
                </a:lnTo>
                <a:close/>
              </a:path>
            </a:pathLst>
          </a:custGeom>
          <a:solidFill>
            <a:srgbClr val="33333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333333"/>
                </a:solidFill>
                <a:latin typeface="Plus Jakarta Sans"/>
                <a:cs typeface="Plus Jakart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939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914469"/>
            <a:ext cx="5445760" cy="1605501"/>
          </a:xfrm>
        </p:spPr>
        <p:txBody>
          <a:bodyPr anchor="t">
            <a:normAutofit/>
          </a:bodyPr>
          <a:lstStyle>
            <a:lvl1pPr algn="l">
              <a:defRPr sz="4800">
                <a:solidFill>
                  <a:schemeClr val="tx1"/>
                </a:solidFill>
              </a:defRPr>
            </a:lvl1pPr>
          </a:lstStyle>
          <a:p>
            <a:r>
              <a:rPr lang="en-US"/>
              <a:t>Click to edit Master 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pic>
        <p:nvPicPr>
          <p:cNvPr id="9" name="Graphic 8">
            <a:extLst>
              <a:ext uri="{FF2B5EF4-FFF2-40B4-BE49-F238E27FC236}">
                <a16:creationId xmlns:a16="http://schemas.microsoft.com/office/drawing/2014/main" id="{4BC7C2F5-0CB6-7B03-83D3-46A42285B6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134" y="219904"/>
            <a:ext cx="2189056" cy="178699"/>
          </a:xfrm>
          <a:prstGeom prst="rect">
            <a:avLst/>
          </a:prstGeom>
        </p:spPr>
      </p:pic>
      <p:sp>
        <p:nvSpPr>
          <p:cNvPr id="14" name="Text Placeholder 13">
            <a:extLst>
              <a:ext uri="{FF2B5EF4-FFF2-40B4-BE49-F238E27FC236}">
                <a16:creationId xmlns:a16="http://schemas.microsoft.com/office/drawing/2014/main" id="{8F34EC65-B08B-AA67-34A6-BDB21BCE1707}"/>
              </a:ext>
            </a:extLst>
          </p:cNvPr>
          <p:cNvSpPr>
            <a:spLocks noGrp="1"/>
          </p:cNvSpPr>
          <p:nvPr>
            <p:ph type="body" sz="quarter" idx="12" hasCustomPrompt="1"/>
          </p:nvPr>
        </p:nvSpPr>
        <p:spPr>
          <a:xfrm>
            <a:off x="955675" y="2627780"/>
            <a:ext cx="5445125" cy="232898"/>
          </a:xfrm>
        </p:spPr>
        <p:txBody>
          <a:bodyPr anchor="t">
            <a:noAutofit/>
          </a:bodyPr>
          <a:lstStyle>
            <a:lvl1pPr marL="45720" indent="0">
              <a:buNone/>
              <a:defRPr sz="1600" b="1"/>
            </a:lvl1pPr>
            <a:lvl2pPr marL="502920" indent="0">
              <a:buNone/>
              <a:defRPr/>
            </a:lvl2pPr>
            <a:lvl3pPr marL="960120" indent="0">
              <a:buNone/>
              <a:defRPr/>
            </a:lvl3pPr>
            <a:lvl4pPr marL="1417320" indent="0">
              <a:buNone/>
              <a:defRPr/>
            </a:lvl4pPr>
            <a:lvl5pPr marL="1874520" indent="0">
              <a:buNone/>
              <a:defRPr sz="1600" b="1"/>
            </a:lvl5pPr>
          </a:lstStyle>
          <a:p>
            <a:pPr lvl="0"/>
            <a:r>
              <a:rPr lang="en-US"/>
              <a:t>01.</a:t>
            </a:r>
          </a:p>
        </p:txBody>
      </p:sp>
      <p:pic>
        <p:nvPicPr>
          <p:cNvPr id="16" name="Picture 15">
            <a:extLst>
              <a:ext uri="{FF2B5EF4-FFF2-40B4-BE49-F238E27FC236}">
                <a16:creationId xmlns:a16="http://schemas.microsoft.com/office/drawing/2014/main" id="{AA32F216-D940-48BE-241C-D2A31893197A}"/>
              </a:ext>
            </a:extLst>
          </p:cNvPr>
          <p:cNvPicPr>
            <a:picLocks noChangeAspect="1"/>
          </p:cNvPicPr>
          <p:nvPr userDrawn="1"/>
        </p:nvPicPr>
        <p:blipFill>
          <a:blip r:embed="rId4"/>
          <a:stretch>
            <a:fillRect/>
          </a:stretch>
        </p:blipFill>
        <p:spPr>
          <a:xfrm>
            <a:off x="455134" y="3041995"/>
            <a:ext cx="426720" cy="453390"/>
          </a:xfrm>
          <a:prstGeom prst="rect">
            <a:avLst/>
          </a:prstGeom>
        </p:spPr>
      </p:pic>
      <p:sp>
        <p:nvSpPr>
          <p:cNvPr id="3" name="TextBox 2">
            <a:extLst>
              <a:ext uri="{FF2B5EF4-FFF2-40B4-BE49-F238E27FC236}">
                <a16:creationId xmlns:a16="http://schemas.microsoft.com/office/drawing/2014/main" id="{DE696F2C-7A45-5651-E5DE-93F88A4DF41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bg1"/>
                </a:solidFill>
                <a:latin typeface="Plus Jakarta Sans" pitchFamily="2" charset="77"/>
                <a:cs typeface="Plus Jakarta Sans" pitchFamily="2" charset="77"/>
              </a:rPr>
              <a:t>|  Toolkit Guide</a:t>
            </a:r>
          </a:p>
        </p:txBody>
      </p:sp>
    </p:spTree>
    <p:extLst>
      <p:ext uri="{BB962C8B-B14F-4D97-AF65-F5344CB8AC3E}">
        <p14:creationId xmlns:p14="http://schemas.microsoft.com/office/powerpoint/2010/main" val="1410342343"/>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4">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908718"/>
            <a:ext cx="5445760" cy="1605501"/>
          </a:xfrm>
        </p:spPr>
        <p:txBody>
          <a:bodyPr anchor="t">
            <a:normAutofit/>
          </a:bodyPr>
          <a:lstStyle>
            <a:lvl1pPr algn="l">
              <a:defRPr sz="4800">
                <a:solidFill>
                  <a:schemeClr val="bg1"/>
                </a:solidFill>
              </a:defRPr>
            </a:lvl1pPr>
          </a:lstStyle>
          <a:p>
            <a:r>
              <a:rPr lang="en-US"/>
              <a:t>Click to edit Master 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pic>
        <p:nvPicPr>
          <p:cNvPr id="9" name="Graphic 8">
            <a:extLst>
              <a:ext uri="{FF2B5EF4-FFF2-40B4-BE49-F238E27FC236}">
                <a16:creationId xmlns:a16="http://schemas.microsoft.com/office/drawing/2014/main" id="{4BC7C2F5-0CB6-7B03-83D3-46A42285B6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134" y="219904"/>
            <a:ext cx="2189056" cy="178699"/>
          </a:xfrm>
          <a:prstGeom prst="rect">
            <a:avLst/>
          </a:prstGeom>
        </p:spPr>
      </p:pic>
      <p:sp>
        <p:nvSpPr>
          <p:cNvPr id="14" name="Text Placeholder 13">
            <a:extLst>
              <a:ext uri="{FF2B5EF4-FFF2-40B4-BE49-F238E27FC236}">
                <a16:creationId xmlns:a16="http://schemas.microsoft.com/office/drawing/2014/main" id="{8F34EC65-B08B-AA67-34A6-BDB21BCE1707}"/>
              </a:ext>
            </a:extLst>
          </p:cNvPr>
          <p:cNvSpPr>
            <a:spLocks noGrp="1"/>
          </p:cNvSpPr>
          <p:nvPr>
            <p:ph type="body" sz="quarter" idx="12" hasCustomPrompt="1"/>
          </p:nvPr>
        </p:nvSpPr>
        <p:spPr>
          <a:xfrm>
            <a:off x="955675" y="2622029"/>
            <a:ext cx="5445125" cy="232898"/>
          </a:xfrm>
        </p:spPr>
        <p:txBody>
          <a:bodyPr anchor="t">
            <a:noAutofit/>
          </a:bodyPr>
          <a:lstStyle>
            <a:lvl1pPr marL="45720" indent="0">
              <a:buNone/>
              <a:defRPr sz="1600" b="1">
                <a:solidFill>
                  <a:schemeClr val="bg1"/>
                </a:solidFill>
              </a:defRPr>
            </a:lvl1pPr>
            <a:lvl2pPr marL="502920" indent="0">
              <a:buNone/>
              <a:defRPr/>
            </a:lvl2pPr>
            <a:lvl3pPr marL="960120" indent="0">
              <a:buNone/>
              <a:defRPr/>
            </a:lvl3pPr>
            <a:lvl4pPr marL="1417320" indent="0">
              <a:buNone/>
              <a:defRPr/>
            </a:lvl4pPr>
            <a:lvl5pPr marL="1874520" indent="0">
              <a:buNone/>
              <a:defRPr sz="1600" b="1"/>
            </a:lvl5pPr>
          </a:lstStyle>
          <a:p>
            <a:pPr lvl="0"/>
            <a:r>
              <a:rPr lang="en-US"/>
              <a:t>01.</a:t>
            </a:r>
          </a:p>
        </p:txBody>
      </p:sp>
      <p:pic>
        <p:nvPicPr>
          <p:cNvPr id="16" name="Picture 15">
            <a:extLst>
              <a:ext uri="{FF2B5EF4-FFF2-40B4-BE49-F238E27FC236}">
                <a16:creationId xmlns:a16="http://schemas.microsoft.com/office/drawing/2014/main" id="{AA32F216-D940-48BE-241C-D2A31893197A}"/>
              </a:ext>
            </a:extLst>
          </p:cNvPr>
          <p:cNvPicPr>
            <a:picLocks noChangeAspect="1"/>
          </p:cNvPicPr>
          <p:nvPr userDrawn="1"/>
        </p:nvPicPr>
        <p:blipFill>
          <a:blip r:embed="rId4"/>
          <a:stretch>
            <a:fillRect/>
          </a:stretch>
        </p:blipFill>
        <p:spPr>
          <a:xfrm>
            <a:off x="455134" y="3036244"/>
            <a:ext cx="426720" cy="453390"/>
          </a:xfrm>
          <a:prstGeom prst="rect">
            <a:avLst/>
          </a:prstGeom>
        </p:spPr>
      </p:pic>
      <p:sp>
        <p:nvSpPr>
          <p:cNvPr id="3" name="TextBox 2">
            <a:extLst>
              <a:ext uri="{FF2B5EF4-FFF2-40B4-BE49-F238E27FC236}">
                <a16:creationId xmlns:a16="http://schemas.microsoft.com/office/drawing/2014/main" id="{E4E664BE-9725-E2E1-A925-3FD1E01885CC}"/>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bg1"/>
                </a:solidFill>
                <a:latin typeface="Plus Jakarta Sans" pitchFamily="2" charset="77"/>
                <a:cs typeface="Plus Jakarta Sans" pitchFamily="2" charset="77"/>
              </a:rPr>
              <a:t>|  Toolkit Guide</a:t>
            </a:r>
          </a:p>
        </p:txBody>
      </p:sp>
    </p:spTree>
    <p:extLst>
      <p:ext uri="{BB962C8B-B14F-4D97-AF65-F5344CB8AC3E}">
        <p14:creationId xmlns:p14="http://schemas.microsoft.com/office/powerpoint/2010/main" val="132946699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909396"/>
            <a:ext cx="5445760" cy="1605501"/>
          </a:xfrm>
        </p:spPr>
        <p:txBody>
          <a:bodyPr anchor="t">
            <a:normAutofit/>
          </a:bodyPr>
          <a:lstStyle>
            <a:lvl1pPr algn="l">
              <a:defRPr sz="4800">
                <a:solidFill>
                  <a:schemeClr val="bg1"/>
                </a:solidFill>
              </a:defRPr>
            </a:lvl1pPr>
          </a:lstStyle>
          <a:p>
            <a:r>
              <a:rPr lang="en-US"/>
              <a:t>Click to edit Master 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sp>
        <p:nvSpPr>
          <p:cNvPr id="13" name="Text Placeholder 12">
            <a:extLst>
              <a:ext uri="{FF2B5EF4-FFF2-40B4-BE49-F238E27FC236}">
                <a16:creationId xmlns:a16="http://schemas.microsoft.com/office/drawing/2014/main" id="{8F1D6605-90FB-3DD6-783A-4AC7C26271FB}"/>
              </a:ext>
            </a:extLst>
          </p:cNvPr>
          <p:cNvSpPr>
            <a:spLocks noGrp="1"/>
          </p:cNvSpPr>
          <p:nvPr>
            <p:ph type="body" sz="quarter" idx="12" hasCustomPrompt="1"/>
          </p:nvPr>
        </p:nvSpPr>
        <p:spPr>
          <a:xfrm>
            <a:off x="955040" y="2614719"/>
            <a:ext cx="5445760" cy="249237"/>
          </a:xfrm>
        </p:spPr>
        <p:txBody>
          <a:bodyPr>
            <a:noAutofit/>
          </a:bodyPr>
          <a:lstStyle>
            <a:lvl1pPr marL="45720" indent="0">
              <a:buNone/>
              <a:defRPr sz="1600" b="1">
                <a:solidFill>
                  <a:schemeClr val="tx1"/>
                </a:solidFill>
              </a:defRPr>
            </a:lvl1pPr>
            <a:lvl2pPr marL="502920" indent="0">
              <a:buNone/>
              <a:defRPr sz="1600">
                <a:solidFill>
                  <a:schemeClr val="tx1"/>
                </a:solidFill>
              </a:defRPr>
            </a:lvl2pPr>
            <a:lvl3pPr marL="960120" indent="0">
              <a:buNone/>
              <a:defRPr sz="1600">
                <a:solidFill>
                  <a:schemeClr val="tx1"/>
                </a:solidFill>
              </a:defRPr>
            </a:lvl3pPr>
            <a:lvl4pPr marL="1417320" indent="0">
              <a:buNone/>
              <a:defRPr sz="1600">
                <a:solidFill>
                  <a:schemeClr val="tx1"/>
                </a:solidFill>
              </a:defRPr>
            </a:lvl4pPr>
            <a:lvl5pPr marL="1874520" indent="0">
              <a:buNone/>
              <a:defRPr sz="1600">
                <a:solidFill>
                  <a:schemeClr val="tx1"/>
                </a:solidFill>
              </a:defRPr>
            </a:lvl5pPr>
          </a:lstStyle>
          <a:p>
            <a:pPr lvl="0"/>
            <a:r>
              <a:rPr lang="en-US"/>
              <a:t>01.</a:t>
            </a:r>
          </a:p>
        </p:txBody>
      </p:sp>
      <p:pic>
        <p:nvPicPr>
          <p:cNvPr id="17" name="Picture 16">
            <a:extLst>
              <a:ext uri="{FF2B5EF4-FFF2-40B4-BE49-F238E27FC236}">
                <a16:creationId xmlns:a16="http://schemas.microsoft.com/office/drawing/2014/main" id="{CF5DC690-850B-8CF2-54AE-379B1CAD65FD}"/>
              </a:ext>
            </a:extLst>
          </p:cNvPr>
          <p:cNvPicPr>
            <a:picLocks noChangeAspect="1"/>
          </p:cNvPicPr>
          <p:nvPr userDrawn="1"/>
        </p:nvPicPr>
        <p:blipFill>
          <a:blip r:embed="rId2"/>
          <a:stretch>
            <a:fillRect/>
          </a:stretch>
        </p:blipFill>
        <p:spPr>
          <a:xfrm>
            <a:off x="455134" y="3030493"/>
            <a:ext cx="426720" cy="453390"/>
          </a:xfrm>
          <a:prstGeom prst="rect">
            <a:avLst/>
          </a:prstGeom>
        </p:spPr>
      </p:pic>
      <p:pic>
        <p:nvPicPr>
          <p:cNvPr id="18" name="Picture 17">
            <a:extLst>
              <a:ext uri="{FF2B5EF4-FFF2-40B4-BE49-F238E27FC236}">
                <a16:creationId xmlns:a16="http://schemas.microsoft.com/office/drawing/2014/main" id="{CA74F63A-498A-A527-1F06-88FFEA6B8426}"/>
              </a:ext>
            </a:extLst>
          </p:cNvPr>
          <p:cNvPicPr>
            <a:picLocks noChangeAspect="1"/>
          </p:cNvPicPr>
          <p:nvPr userDrawn="1"/>
        </p:nvPicPr>
        <p:blipFill>
          <a:blip r:embed="rId3"/>
          <a:stretch>
            <a:fillRect/>
          </a:stretch>
        </p:blipFill>
        <p:spPr>
          <a:xfrm>
            <a:off x="455134" y="219904"/>
            <a:ext cx="2189056" cy="183476"/>
          </a:xfrm>
          <a:prstGeom prst="rect">
            <a:avLst/>
          </a:prstGeom>
        </p:spPr>
      </p:pic>
      <p:sp>
        <p:nvSpPr>
          <p:cNvPr id="3" name="TextBox 2">
            <a:extLst>
              <a:ext uri="{FF2B5EF4-FFF2-40B4-BE49-F238E27FC236}">
                <a16:creationId xmlns:a16="http://schemas.microsoft.com/office/drawing/2014/main" id="{0BB5F46C-0230-7A69-B8A9-0D0DCF83EAA1}"/>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Tree>
    <p:extLst>
      <p:ext uri="{BB962C8B-B14F-4D97-AF65-F5344CB8AC3E}">
        <p14:creationId xmlns:p14="http://schemas.microsoft.com/office/powerpoint/2010/main" val="4001326564"/>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EE1FC-4E2D-4D7C-49D3-2C411930EF33}"/>
              </a:ext>
            </a:extLst>
          </p:cNvPr>
          <p:cNvSpPr/>
          <p:nvPr userDrawn="1"/>
        </p:nvSpPr>
        <p:spPr>
          <a:xfrm>
            <a:off x="0" y="1617173"/>
            <a:ext cx="12192000" cy="362365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8C7B9-DA3E-B6D4-1CA3-BA594147F861}"/>
              </a:ext>
            </a:extLst>
          </p:cNvPr>
          <p:cNvSpPr>
            <a:spLocks noGrp="1"/>
          </p:cNvSpPr>
          <p:nvPr>
            <p:ph type="ctrTitle"/>
          </p:nvPr>
        </p:nvSpPr>
        <p:spPr>
          <a:xfrm>
            <a:off x="955040" y="2909691"/>
            <a:ext cx="5445760" cy="1605501"/>
          </a:xfrm>
        </p:spPr>
        <p:txBody>
          <a:bodyPr anchor="t">
            <a:normAutofit/>
          </a:bodyPr>
          <a:lstStyle>
            <a:lvl1pPr algn="l">
              <a:defRPr sz="4800">
                <a:solidFill>
                  <a:schemeClr val="accent1"/>
                </a:solidFill>
              </a:defRPr>
            </a:lvl1pPr>
          </a:lstStyle>
          <a:p>
            <a:r>
              <a:rPr lang="en-US"/>
              <a:t>Click to edit Master title style</a:t>
            </a:r>
          </a:p>
        </p:txBody>
      </p:sp>
      <p:sp>
        <p:nvSpPr>
          <p:cNvPr id="4" name="Picture Placeholder 4">
            <a:extLst>
              <a:ext uri="{FF2B5EF4-FFF2-40B4-BE49-F238E27FC236}">
                <a16:creationId xmlns:a16="http://schemas.microsoft.com/office/drawing/2014/main" id="{B096E93F-F555-F4F4-455D-112DEEDED048}"/>
              </a:ext>
            </a:extLst>
          </p:cNvPr>
          <p:cNvSpPr>
            <a:spLocks noGrp="1"/>
          </p:cNvSpPr>
          <p:nvPr>
            <p:ph type="pic" sz="quarter" idx="11"/>
          </p:nvPr>
        </p:nvSpPr>
        <p:spPr>
          <a:xfrm>
            <a:off x="7498080" y="457200"/>
            <a:ext cx="4236720" cy="5943600"/>
          </a:xfrm>
          <a:prstGeom prst="roundRect">
            <a:avLst>
              <a:gd name="adj" fmla="val 6595"/>
            </a:avLst>
          </a:prstGeom>
          <a:solidFill>
            <a:schemeClr val="bg1">
              <a:lumMod val="95000"/>
            </a:schemeClr>
          </a:solidFill>
        </p:spPr>
        <p:txBody>
          <a:bodyPr>
            <a:normAutofit/>
          </a:bodyPr>
          <a:lstStyle>
            <a:lvl1pPr>
              <a:defRPr sz="2000"/>
            </a:lvl1pPr>
          </a:lstStyle>
          <a:p>
            <a:endParaRPr lang="en-US"/>
          </a:p>
        </p:txBody>
      </p:sp>
      <p:pic>
        <p:nvPicPr>
          <p:cNvPr id="8" name="Picture 7">
            <a:extLst>
              <a:ext uri="{FF2B5EF4-FFF2-40B4-BE49-F238E27FC236}">
                <a16:creationId xmlns:a16="http://schemas.microsoft.com/office/drawing/2014/main" id="{B085E25D-BECA-BDF1-FECA-F8593A8210ED}"/>
              </a:ext>
            </a:extLst>
          </p:cNvPr>
          <p:cNvPicPr>
            <a:picLocks noChangeAspect="1"/>
          </p:cNvPicPr>
          <p:nvPr userDrawn="1"/>
        </p:nvPicPr>
        <p:blipFill>
          <a:blip r:embed="rId2"/>
          <a:stretch>
            <a:fillRect/>
          </a:stretch>
        </p:blipFill>
        <p:spPr>
          <a:xfrm>
            <a:off x="455134" y="219904"/>
            <a:ext cx="2189056" cy="183476"/>
          </a:xfrm>
          <a:prstGeom prst="rect">
            <a:avLst/>
          </a:prstGeom>
        </p:spPr>
      </p:pic>
      <p:pic>
        <p:nvPicPr>
          <p:cNvPr id="9" name="Picture 8">
            <a:extLst>
              <a:ext uri="{FF2B5EF4-FFF2-40B4-BE49-F238E27FC236}">
                <a16:creationId xmlns:a16="http://schemas.microsoft.com/office/drawing/2014/main" id="{E1FCB3B3-BDA8-80E9-F258-457F22C25D44}"/>
              </a:ext>
            </a:extLst>
          </p:cNvPr>
          <p:cNvPicPr>
            <a:picLocks noChangeAspect="1"/>
          </p:cNvPicPr>
          <p:nvPr userDrawn="1"/>
        </p:nvPicPr>
        <p:blipFill>
          <a:blip r:embed="rId3"/>
          <a:stretch>
            <a:fillRect/>
          </a:stretch>
        </p:blipFill>
        <p:spPr>
          <a:xfrm>
            <a:off x="455134" y="3030493"/>
            <a:ext cx="426720" cy="453390"/>
          </a:xfrm>
          <a:prstGeom prst="rect">
            <a:avLst/>
          </a:prstGeom>
        </p:spPr>
      </p:pic>
      <p:sp>
        <p:nvSpPr>
          <p:cNvPr id="12" name="Text Placeholder 11">
            <a:extLst>
              <a:ext uri="{FF2B5EF4-FFF2-40B4-BE49-F238E27FC236}">
                <a16:creationId xmlns:a16="http://schemas.microsoft.com/office/drawing/2014/main" id="{BAB82884-0669-1DDC-8483-EABE70DA35D4}"/>
              </a:ext>
            </a:extLst>
          </p:cNvPr>
          <p:cNvSpPr>
            <a:spLocks noGrp="1"/>
          </p:cNvSpPr>
          <p:nvPr>
            <p:ph type="body" sz="quarter" idx="12" hasCustomPrompt="1"/>
          </p:nvPr>
        </p:nvSpPr>
        <p:spPr>
          <a:xfrm>
            <a:off x="955675" y="2622910"/>
            <a:ext cx="5445125" cy="273050"/>
          </a:xfrm>
        </p:spPr>
        <p:txBody>
          <a:bodyPr>
            <a:noAutofit/>
          </a:bodyPr>
          <a:lstStyle>
            <a:lvl1pPr marL="45720" indent="0">
              <a:buNone/>
              <a:defRPr sz="1600" b="1">
                <a:solidFill>
                  <a:schemeClr val="bg1"/>
                </a:solidFill>
              </a:defRPr>
            </a:lvl1pPr>
            <a:lvl2pPr marL="502920" indent="0">
              <a:buNone/>
              <a:defRPr sz="1600">
                <a:solidFill>
                  <a:schemeClr val="bg1"/>
                </a:solidFill>
              </a:defRPr>
            </a:lvl2pPr>
            <a:lvl3pPr marL="960120" indent="0">
              <a:buNone/>
              <a:defRPr sz="1600">
                <a:solidFill>
                  <a:schemeClr val="bg1"/>
                </a:solidFill>
              </a:defRPr>
            </a:lvl3pPr>
            <a:lvl4pPr marL="1417320" indent="0">
              <a:buNone/>
              <a:defRPr sz="1600">
                <a:solidFill>
                  <a:schemeClr val="bg1"/>
                </a:solidFill>
              </a:defRPr>
            </a:lvl4pPr>
            <a:lvl5pPr marL="1874520" indent="0">
              <a:buNone/>
              <a:defRPr sz="1600">
                <a:solidFill>
                  <a:schemeClr val="bg1"/>
                </a:solidFill>
              </a:defRPr>
            </a:lvl5pPr>
          </a:lstStyle>
          <a:p>
            <a:pPr lvl="0"/>
            <a:r>
              <a:rPr lang="en-US"/>
              <a:t>01.</a:t>
            </a:r>
          </a:p>
        </p:txBody>
      </p:sp>
      <p:sp>
        <p:nvSpPr>
          <p:cNvPr id="3" name="TextBox 2">
            <a:extLst>
              <a:ext uri="{FF2B5EF4-FFF2-40B4-BE49-F238E27FC236}">
                <a16:creationId xmlns:a16="http://schemas.microsoft.com/office/drawing/2014/main" id="{423712D1-A48E-D5FB-CEE5-760A3C87E5B0}"/>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Tree>
    <p:extLst>
      <p:ext uri="{BB962C8B-B14F-4D97-AF65-F5344CB8AC3E}">
        <p14:creationId xmlns:p14="http://schemas.microsoft.com/office/powerpoint/2010/main" val="468995462"/>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288" userDrawn="1">
          <p15:clr>
            <a:srgbClr val="FBAE40"/>
          </p15:clr>
        </p15:guide>
        <p15:guide id="3" pos="7392" userDrawn="1">
          <p15:clr>
            <a:srgbClr val="FBAE40"/>
          </p15:clr>
        </p15:guide>
        <p15:guide id="4" orient="horz" pos="288" userDrawn="1">
          <p15:clr>
            <a:srgbClr val="FBAE40"/>
          </p15:clr>
        </p15:guide>
        <p15:guide id="5" pos="7536" userDrawn="1">
          <p15:clr>
            <a:srgbClr val="FBAE40"/>
          </p15:clr>
        </p15:guide>
        <p15:guide id="6" pos="144" userDrawn="1">
          <p15:clr>
            <a:srgbClr val="FBAE40"/>
          </p15:clr>
        </p15:guide>
        <p15:guide id="7" orient="horz" pos="144" userDrawn="1">
          <p15:clr>
            <a:srgbClr val="FBAE40"/>
          </p15:clr>
        </p15:guide>
        <p15:guide id="8" orient="horz" pos="41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tx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E939508-CDA1-137A-864F-EC2D6BCCDBB4}"/>
              </a:ext>
            </a:extLst>
          </p:cNvPr>
          <p:cNvSpPr/>
          <p:nvPr userDrawn="1"/>
        </p:nvSpPr>
        <p:spPr>
          <a:xfrm>
            <a:off x="228600" y="467475"/>
            <a:ext cx="11734800" cy="6155463"/>
          </a:xfrm>
          <a:prstGeom prst="roundRect">
            <a:avLst>
              <a:gd name="adj" fmla="val 3774"/>
            </a:avLst>
          </a:prstGeom>
          <a:solidFill>
            <a:srgbClr val="E5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ormAutofit/>
          </a:bodyPr>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200" y="1447800"/>
            <a:ext cx="11277600" cy="4956121"/>
          </a:xfrm>
        </p:spPr>
        <p:txBody>
          <a:bodyPr>
            <a:noAutofit/>
          </a:bodyPr>
          <a:lstStyle>
            <a:lvl1pPr indent="-182880">
              <a:lnSpc>
                <a:spcPct val="110000"/>
              </a:lnSpc>
              <a:spcAft>
                <a:spcPts val="600"/>
              </a:spcAft>
              <a:buClr>
                <a:schemeClr val="accent1"/>
              </a:buClr>
              <a:defRPr sz="2000">
                <a:solidFill>
                  <a:schemeClr val="tx1"/>
                </a:solidFill>
              </a:defRPr>
            </a:lvl1pPr>
            <a:lvl2pPr indent="-182880">
              <a:lnSpc>
                <a:spcPct val="110000"/>
              </a:lnSpc>
              <a:spcAft>
                <a:spcPts val="600"/>
              </a:spcAft>
              <a:buClr>
                <a:schemeClr val="accent1"/>
              </a:buClr>
              <a:defRPr sz="1800">
                <a:solidFill>
                  <a:schemeClr val="tx1"/>
                </a:solidFill>
              </a:defRPr>
            </a:lvl2pPr>
            <a:lvl3pPr indent="-182880">
              <a:lnSpc>
                <a:spcPct val="110000"/>
              </a:lnSpc>
              <a:spcAft>
                <a:spcPts val="600"/>
              </a:spcAft>
              <a:buClr>
                <a:schemeClr val="accent1"/>
              </a:buClr>
              <a:defRPr sz="1600">
                <a:solidFill>
                  <a:schemeClr val="tx1"/>
                </a:solidFill>
              </a:defRPr>
            </a:lvl3pPr>
            <a:lvl4pPr indent="-182880">
              <a:lnSpc>
                <a:spcPct val="110000"/>
              </a:lnSpc>
              <a:spcAft>
                <a:spcPts val="600"/>
              </a:spcAft>
              <a:buClr>
                <a:schemeClr val="accent1"/>
              </a:buClr>
              <a:defRPr sz="1400">
                <a:solidFill>
                  <a:schemeClr val="tx1"/>
                </a:solidFill>
              </a:defRPr>
            </a:lvl4pPr>
            <a:lvl5pPr indent="-182880">
              <a:lnSpc>
                <a:spcPct val="110000"/>
              </a:lnSpc>
              <a:spcAft>
                <a:spcPts val="600"/>
              </a:spcAft>
              <a:buClr>
                <a:schemeClr val="accent1"/>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CAF2F51D-686D-DD0A-DBBD-97A49956F644}"/>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bg1"/>
                </a:solidFill>
                <a:latin typeface="Plus Jakarta Sans" pitchFamily="2" charset="77"/>
                <a:ea typeface="+mn-ea"/>
                <a:cs typeface="Plus Jakarta Sans" pitchFamily="2" charset="77"/>
              </a:rPr>
              <a:t>July 2025  |  </a:t>
            </a:r>
            <a:fld id="{F682D286-89DF-E34B-B464-DB9F44ECD0FC}" type="slidenum">
              <a:rPr lang="en-US" sz="1200" b="0" i="0" kern="1200" smtClean="0">
                <a:solidFill>
                  <a:schemeClr val="bg1"/>
                </a:solidFill>
                <a:latin typeface="Plus Jakarta Sans" pitchFamily="2" charset="77"/>
                <a:ea typeface="+mn-ea"/>
                <a:cs typeface="Plus Jakarta Sans" pitchFamily="2" charset="77"/>
              </a:rPr>
              <a:t>‹#›</a:t>
            </a:fld>
            <a:endParaRPr lang="en-US" sz="1200" b="0" i="0" kern="1200">
              <a:solidFill>
                <a:schemeClr val="bg1"/>
              </a:solidFill>
              <a:latin typeface="Plus Jakarta Sans" pitchFamily="2" charset="77"/>
              <a:ea typeface="+mn-ea"/>
              <a:cs typeface="Plus Jakarta Sans" pitchFamily="2" charset="77"/>
            </a:endParaRPr>
          </a:p>
        </p:txBody>
      </p:sp>
      <p:sp>
        <p:nvSpPr>
          <p:cNvPr id="17" name="TextBox 16">
            <a:extLst>
              <a:ext uri="{FF2B5EF4-FFF2-40B4-BE49-F238E27FC236}">
                <a16:creationId xmlns:a16="http://schemas.microsoft.com/office/drawing/2014/main" id="{AD836D60-3EC6-C124-8567-C56A32A0CDBD}"/>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bg1"/>
                </a:solidFill>
                <a:latin typeface="Plus Jakarta Sans" pitchFamily="2" charset="77"/>
                <a:cs typeface="Plus Jakarta Sans" pitchFamily="2" charset="77"/>
              </a:rPr>
              <a:t>|  Toolkit Guide</a:t>
            </a:r>
          </a:p>
        </p:txBody>
      </p:sp>
      <p:pic>
        <p:nvPicPr>
          <p:cNvPr id="8" name="Graphic 7">
            <a:extLst>
              <a:ext uri="{FF2B5EF4-FFF2-40B4-BE49-F238E27FC236}">
                <a16:creationId xmlns:a16="http://schemas.microsoft.com/office/drawing/2014/main" id="{D76FE77E-9A09-13AB-BF9B-0DFD3470C8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134" y="219904"/>
            <a:ext cx="2189056" cy="178699"/>
          </a:xfrm>
          <a:prstGeom prst="rect">
            <a:avLst/>
          </a:prstGeom>
        </p:spPr>
      </p:pic>
    </p:spTree>
    <p:extLst>
      <p:ext uri="{BB962C8B-B14F-4D97-AF65-F5344CB8AC3E}">
        <p14:creationId xmlns:p14="http://schemas.microsoft.com/office/powerpoint/2010/main" val="3372959950"/>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102D3D-E3BE-5802-23C1-83BA2EC2525F}"/>
              </a:ext>
            </a:extLst>
          </p:cNvPr>
          <p:cNvSpPr>
            <a:spLocks noGrp="1"/>
          </p:cNvSpPr>
          <p:nvPr>
            <p:ph idx="1"/>
          </p:nvPr>
        </p:nvSpPr>
        <p:spPr>
          <a:xfrm>
            <a:off x="457200" y="1447800"/>
            <a:ext cx="11277600" cy="4956121"/>
          </a:xfrm>
        </p:spPr>
        <p:txBody>
          <a:bodyPr>
            <a:noAutofit/>
          </a:bodyPr>
          <a:lstStyle>
            <a:lvl1pPr indent="-182880">
              <a:lnSpc>
                <a:spcPct val="110000"/>
              </a:lnSpc>
              <a:spcAft>
                <a:spcPts val="600"/>
              </a:spcAft>
              <a:buClr>
                <a:schemeClr val="accent1"/>
              </a:buClr>
              <a:defRPr sz="2000"/>
            </a:lvl1pPr>
            <a:lvl2pPr indent="-182880">
              <a:lnSpc>
                <a:spcPct val="110000"/>
              </a:lnSpc>
              <a:spcAft>
                <a:spcPts val="600"/>
              </a:spcAft>
              <a:buClr>
                <a:schemeClr val="accent1"/>
              </a:buClr>
              <a:defRPr sz="1800"/>
            </a:lvl2pPr>
            <a:lvl3pPr indent="-182880">
              <a:lnSpc>
                <a:spcPct val="110000"/>
              </a:lnSpc>
              <a:spcAft>
                <a:spcPts val="600"/>
              </a:spcAft>
              <a:buClr>
                <a:schemeClr val="accent1"/>
              </a:buClr>
              <a:defRPr sz="1600"/>
            </a:lvl3pPr>
            <a:lvl4pPr indent="-182880">
              <a:lnSpc>
                <a:spcPct val="110000"/>
              </a:lnSpc>
              <a:spcAft>
                <a:spcPts val="600"/>
              </a:spcAft>
              <a:buClr>
                <a:schemeClr val="accent1"/>
              </a:buClr>
              <a:defRPr sz="1400"/>
            </a:lvl4pPr>
            <a:lvl5pPr indent="-182880">
              <a:lnSpc>
                <a:spcPct val="110000"/>
              </a:lnSpc>
              <a:spcAft>
                <a:spcPts val="6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FD81268-5553-C5DF-51E8-F6B25CE5558B}"/>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July 2025  |  </a:t>
            </a:r>
            <a:fld id="{B730D58A-4C0F-0B43-AE29-0022976BA354}"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5" name="TextBox 4">
            <a:extLst>
              <a:ext uri="{FF2B5EF4-FFF2-40B4-BE49-F238E27FC236}">
                <a16:creationId xmlns:a16="http://schemas.microsoft.com/office/drawing/2014/main" id="{0AC432C1-8DEC-CC61-307D-EA62E61DE60F}"/>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pic>
        <p:nvPicPr>
          <p:cNvPr id="6" name="Picture 5">
            <a:extLst>
              <a:ext uri="{FF2B5EF4-FFF2-40B4-BE49-F238E27FC236}">
                <a16:creationId xmlns:a16="http://schemas.microsoft.com/office/drawing/2014/main" id="{47B4FB5F-FED2-14DD-8320-827450EBC409}"/>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2769291653"/>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s and Content 1">
    <p:bg>
      <p:bgPr>
        <a:solidFill>
          <a:schemeClr val="bg1"/>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3A3FCB95-F07D-2E24-26F7-B5A7DFF9A198}"/>
              </a:ext>
            </a:extLst>
          </p:cNvPr>
          <p:cNvSpPr/>
          <p:nvPr userDrawn="1"/>
        </p:nvSpPr>
        <p:spPr>
          <a:xfrm>
            <a:off x="455134" y="1858736"/>
            <a:ext cx="11279666" cy="1660116"/>
          </a:xfrm>
          <a:prstGeom prst="roundRect">
            <a:avLst>
              <a:gd name="adj" fmla="val 1076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ormAutofit/>
          </a:bodyPr>
          <a:lstStyle>
            <a:lvl1pPr>
              <a:defRPr sz="3200"/>
            </a:lvl1pPr>
          </a:lstStyle>
          <a:p>
            <a:r>
              <a:rPr lang="en-US"/>
              <a:t>Click to edit Master title style</a:t>
            </a:r>
          </a:p>
        </p:txBody>
      </p:sp>
      <p:sp>
        <p:nvSpPr>
          <p:cNvPr id="4" name="Picture Placeholder 4">
            <a:extLst>
              <a:ext uri="{FF2B5EF4-FFF2-40B4-BE49-F238E27FC236}">
                <a16:creationId xmlns:a16="http://schemas.microsoft.com/office/drawing/2014/main" id="{0528DAA5-7A72-C0E2-226A-CB1428D0E585}"/>
              </a:ext>
            </a:extLst>
          </p:cNvPr>
          <p:cNvSpPr>
            <a:spLocks noGrp="1"/>
          </p:cNvSpPr>
          <p:nvPr>
            <p:ph type="pic" sz="quarter" idx="11"/>
          </p:nvPr>
        </p:nvSpPr>
        <p:spPr>
          <a:xfrm>
            <a:off x="1011925" y="1447800"/>
            <a:ext cx="4410069" cy="2481988"/>
          </a:xfrm>
          <a:solidFill>
            <a:schemeClr val="bg1">
              <a:lumMod val="95000"/>
            </a:schemeClr>
          </a:solidFill>
        </p:spPr>
        <p:txBody>
          <a:bodyPr>
            <a:normAutofit/>
          </a:bodyPr>
          <a:lstStyle>
            <a:lvl1pPr>
              <a:defRPr sz="2000"/>
            </a:lvl1pPr>
          </a:lstStyle>
          <a:p>
            <a:endParaRPr lang="en-US"/>
          </a:p>
        </p:txBody>
      </p:sp>
      <p:sp>
        <p:nvSpPr>
          <p:cNvPr id="5" name="Picture Placeholder 4">
            <a:extLst>
              <a:ext uri="{FF2B5EF4-FFF2-40B4-BE49-F238E27FC236}">
                <a16:creationId xmlns:a16="http://schemas.microsoft.com/office/drawing/2014/main" id="{6CD99C4B-9D53-C718-2FF7-DEFFAC5312E3}"/>
              </a:ext>
            </a:extLst>
          </p:cNvPr>
          <p:cNvSpPr>
            <a:spLocks noGrp="1"/>
          </p:cNvSpPr>
          <p:nvPr>
            <p:ph type="pic" sz="quarter" idx="12"/>
          </p:nvPr>
        </p:nvSpPr>
        <p:spPr>
          <a:xfrm>
            <a:off x="6766224" y="1447800"/>
            <a:ext cx="4410069" cy="2481988"/>
          </a:xfrm>
          <a:solidFill>
            <a:schemeClr val="bg1">
              <a:lumMod val="95000"/>
            </a:schemeClr>
          </a:solidFill>
        </p:spPr>
        <p:txBody>
          <a:bodyPr>
            <a:normAutofit/>
          </a:bodyPr>
          <a:lstStyle>
            <a:lvl1pPr>
              <a:defRPr sz="2000"/>
            </a:lvl1pPr>
          </a:lstStyle>
          <a:p>
            <a:endParaRPr lang="en-US"/>
          </a:p>
        </p:txBody>
      </p:sp>
      <p:sp>
        <p:nvSpPr>
          <p:cNvPr id="6" name="Content Placeholder 2">
            <a:extLst>
              <a:ext uri="{FF2B5EF4-FFF2-40B4-BE49-F238E27FC236}">
                <a16:creationId xmlns:a16="http://schemas.microsoft.com/office/drawing/2014/main" id="{EE577AB6-DF26-3FE6-08D4-6968F99C089B}"/>
              </a:ext>
            </a:extLst>
          </p:cNvPr>
          <p:cNvSpPr>
            <a:spLocks noGrp="1"/>
          </p:cNvSpPr>
          <p:nvPr>
            <p:ph idx="13"/>
          </p:nvPr>
        </p:nvSpPr>
        <p:spPr>
          <a:xfrm>
            <a:off x="456388" y="4403098"/>
            <a:ext cx="5525311" cy="1997702"/>
          </a:xfrm>
        </p:spPr>
        <p:txBody>
          <a:bodyP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47F5FAE3-D14E-A5A8-31DD-2C123B7FBA89}"/>
              </a:ext>
            </a:extLst>
          </p:cNvPr>
          <p:cNvSpPr>
            <a:spLocks noGrp="1"/>
          </p:cNvSpPr>
          <p:nvPr>
            <p:ph idx="15"/>
          </p:nvPr>
        </p:nvSpPr>
        <p:spPr>
          <a:xfrm>
            <a:off x="456388" y="4044037"/>
            <a:ext cx="5525311" cy="317882"/>
          </a:xfrm>
        </p:spPr>
        <p:txBody>
          <a:bodyPr>
            <a:noAutofit/>
          </a:bodyPr>
          <a:lstStyle>
            <a:lvl1pPr marL="45720" indent="0">
              <a:lnSpc>
                <a:spcPct val="110000"/>
              </a:lnSpc>
              <a:spcAft>
                <a:spcPts val="600"/>
              </a:spcAft>
              <a:buNone/>
              <a:defRPr sz="1600" b="1">
                <a:solidFill>
                  <a:schemeClr val="accent2"/>
                </a:solidFill>
              </a:defRPr>
            </a:lvl1pPr>
            <a:lvl2pPr indent="-182880">
              <a:lnSpc>
                <a:spcPct val="110000"/>
              </a:lnSpc>
              <a:spcAft>
                <a:spcPts val="600"/>
              </a:spcAft>
              <a:defRPr sz="1600"/>
            </a:lvl2pPr>
            <a:lvl3pPr indent="-182880">
              <a:lnSpc>
                <a:spcPct val="110000"/>
              </a:lnSpc>
              <a:spcAft>
                <a:spcPts val="600"/>
              </a:spcAft>
              <a:defRPr sz="1400"/>
            </a:lvl3pPr>
            <a:lvl4pPr indent="-182880">
              <a:lnSpc>
                <a:spcPct val="110000"/>
              </a:lnSpc>
              <a:spcAft>
                <a:spcPts val="600"/>
              </a:spcAft>
              <a:defRPr sz="1200"/>
            </a:lvl4pPr>
            <a:lvl5pPr indent="-182880">
              <a:lnSpc>
                <a:spcPct val="110000"/>
              </a:lnSpc>
              <a:spcAft>
                <a:spcPts val="600"/>
              </a:spcAft>
              <a:defRPr sz="1200"/>
            </a:lvl5pPr>
          </a:lstStyle>
          <a:p>
            <a:pPr lvl="0"/>
            <a:r>
              <a:rPr lang="en-US"/>
              <a:t>Click to edit Master text styles</a:t>
            </a:r>
          </a:p>
        </p:txBody>
      </p:sp>
      <p:sp>
        <p:nvSpPr>
          <p:cNvPr id="11" name="Content Placeholder 2">
            <a:extLst>
              <a:ext uri="{FF2B5EF4-FFF2-40B4-BE49-F238E27FC236}">
                <a16:creationId xmlns:a16="http://schemas.microsoft.com/office/drawing/2014/main" id="{C238CD5C-6756-66BE-AB69-885B4795A589}"/>
              </a:ext>
            </a:extLst>
          </p:cNvPr>
          <p:cNvSpPr>
            <a:spLocks noGrp="1"/>
          </p:cNvSpPr>
          <p:nvPr>
            <p:ph idx="16"/>
          </p:nvPr>
        </p:nvSpPr>
        <p:spPr>
          <a:xfrm>
            <a:off x="6207717" y="4044037"/>
            <a:ext cx="5527084" cy="317882"/>
          </a:xfrm>
        </p:spPr>
        <p:txBody>
          <a:bodyPr>
            <a:noAutofit/>
          </a:bodyPr>
          <a:lstStyle>
            <a:lvl1pPr marL="45720" indent="0">
              <a:lnSpc>
                <a:spcPct val="110000"/>
              </a:lnSpc>
              <a:spcAft>
                <a:spcPts val="600"/>
              </a:spcAft>
              <a:buNone/>
              <a:defRPr sz="1600" b="1">
                <a:solidFill>
                  <a:schemeClr val="accent2"/>
                </a:solidFill>
              </a:defRPr>
            </a:lvl1pPr>
            <a:lvl2pPr indent="-182880">
              <a:lnSpc>
                <a:spcPct val="110000"/>
              </a:lnSpc>
              <a:spcAft>
                <a:spcPts val="600"/>
              </a:spcAft>
              <a:defRPr sz="1600"/>
            </a:lvl2pPr>
            <a:lvl3pPr indent="-182880">
              <a:lnSpc>
                <a:spcPct val="110000"/>
              </a:lnSpc>
              <a:spcAft>
                <a:spcPts val="600"/>
              </a:spcAft>
              <a:defRPr sz="1400"/>
            </a:lvl3pPr>
            <a:lvl4pPr indent="-182880">
              <a:lnSpc>
                <a:spcPct val="110000"/>
              </a:lnSpc>
              <a:spcAft>
                <a:spcPts val="600"/>
              </a:spcAft>
              <a:defRPr sz="1200"/>
            </a:lvl4pPr>
            <a:lvl5pPr indent="-182880">
              <a:lnSpc>
                <a:spcPct val="110000"/>
              </a:lnSpc>
              <a:spcAft>
                <a:spcPts val="600"/>
              </a:spcAft>
              <a:defRPr sz="1200"/>
            </a:lvl5pPr>
          </a:lstStyle>
          <a:p>
            <a:pPr lvl="0"/>
            <a:r>
              <a:rPr lang="en-US"/>
              <a:t>Click to edit Master text styles</a:t>
            </a:r>
          </a:p>
        </p:txBody>
      </p:sp>
      <p:sp>
        <p:nvSpPr>
          <p:cNvPr id="12" name="Content Placeholder 2">
            <a:extLst>
              <a:ext uri="{FF2B5EF4-FFF2-40B4-BE49-F238E27FC236}">
                <a16:creationId xmlns:a16="http://schemas.microsoft.com/office/drawing/2014/main" id="{DFE4125A-A081-8372-F50C-C275F51C01E6}"/>
              </a:ext>
            </a:extLst>
          </p:cNvPr>
          <p:cNvSpPr>
            <a:spLocks noGrp="1"/>
          </p:cNvSpPr>
          <p:nvPr>
            <p:ph idx="17"/>
          </p:nvPr>
        </p:nvSpPr>
        <p:spPr>
          <a:xfrm>
            <a:off x="6210701" y="4403098"/>
            <a:ext cx="5525311" cy="1997702"/>
          </a:xfrm>
        </p:spPr>
        <p:txBody>
          <a:bodyP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07D5BE1B-10F4-678D-7EDA-997A4A029FFF}"/>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July 2025  |  </a:t>
            </a:r>
            <a:fld id="{E0CA5E01-DEF4-FD47-A714-CBCDA278B9AB}"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7" name="TextBox 6">
            <a:extLst>
              <a:ext uri="{FF2B5EF4-FFF2-40B4-BE49-F238E27FC236}">
                <a16:creationId xmlns:a16="http://schemas.microsoft.com/office/drawing/2014/main" id="{2597CF2B-D8C9-6DD3-6A6D-1029FB0FFEC8}"/>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pic>
        <p:nvPicPr>
          <p:cNvPr id="13" name="Picture 12">
            <a:extLst>
              <a:ext uri="{FF2B5EF4-FFF2-40B4-BE49-F238E27FC236}">
                <a16:creationId xmlns:a16="http://schemas.microsoft.com/office/drawing/2014/main" id="{8E9DE210-EAB6-12D1-FC0A-A314B96501F0}"/>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2458489111"/>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guide id="12" pos="3768" userDrawn="1">
          <p15:clr>
            <a:srgbClr val="FBAE40"/>
          </p15:clr>
        </p15:guide>
        <p15:guide id="13" pos="391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and Content 2">
    <p:bg>
      <p:bgPr>
        <a:solidFill>
          <a:schemeClr val="bg1"/>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AFB40CD-BE45-D3C0-0767-02A5692AEE91}"/>
              </a:ext>
            </a:extLst>
          </p:cNvPr>
          <p:cNvSpPr/>
          <p:nvPr userDrawn="1"/>
        </p:nvSpPr>
        <p:spPr>
          <a:xfrm>
            <a:off x="228599" y="1447800"/>
            <a:ext cx="4832669" cy="5175138"/>
          </a:xfrm>
          <a:prstGeom prst="roundRect">
            <a:avLst>
              <a:gd name="adj" fmla="val 3774"/>
            </a:avLst>
          </a:prstGeom>
          <a:solidFill>
            <a:srgbClr val="E5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86932-B308-409C-7CE9-AFAE48552497}"/>
              </a:ext>
            </a:extLst>
          </p:cNvPr>
          <p:cNvSpPr>
            <a:spLocks noGrp="1"/>
          </p:cNvSpPr>
          <p:nvPr>
            <p:ph type="title"/>
          </p:nvPr>
        </p:nvSpPr>
        <p:spPr>
          <a:xfrm>
            <a:off x="457200" y="698445"/>
            <a:ext cx="11277600" cy="553329"/>
          </a:xfrm>
        </p:spPr>
        <p:txBody>
          <a:bodyPr>
            <a:normAutofit/>
          </a:bodyPr>
          <a:lstStyle>
            <a:lvl1pPr>
              <a:defRPr sz="3200"/>
            </a:lvl1pPr>
          </a:lstStyle>
          <a:p>
            <a:r>
              <a:rPr lang="en-US"/>
              <a:t>Click to edit Master title style</a:t>
            </a:r>
          </a:p>
        </p:txBody>
      </p:sp>
      <p:sp>
        <p:nvSpPr>
          <p:cNvPr id="4" name="Picture Placeholder 4">
            <a:extLst>
              <a:ext uri="{FF2B5EF4-FFF2-40B4-BE49-F238E27FC236}">
                <a16:creationId xmlns:a16="http://schemas.microsoft.com/office/drawing/2014/main" id="{0528DAA5-7A72-C0E2-226A-CB1428D0E585}"/>
              </a:ext>
            </a:extLst>
          </p:cNvPr>
          <p:cNvSpPr>
            <a:spLocks noGrp="1"/>
          </p:cNvSpPr>
          <p:nvPr>
            <p:ph type="pic" sz="quarter" idx="11"/>
          </p:nvPr>
        </p:nvSpPr>
        <p:spPr>
          <a:xfrm>
            <a:off x="4833306" y="1677946"/>
            <a:ext cx="3679438" cy="2243123"/>
          </a:xfrm>
          <a:solidFill>
            <a:schemeClr val="bg1">
              <a:lumMod val="95000"/>
            </a:schemeClr>
          </a:solidFill>
        </p:spPr>
        <p:txBody>
          <a:bodyPr>
            <a:normAutofit/>
          </a:bodyPr>
          <a:lstStyle>
            <a:lvl1pPr>
              <a:defRPr sz="2000"/>
            </a:lvl1pPr>
          </a:lstStyle>
          <a:p>
            <a:endParaRPr lang="en-US"/>
          </a:p>
        </p:txBody>
      </p:sp>
      <p:sp>
        <p:nvSpPr>
          <p:cNvPr id="5" name="Picture Placeholder 4">
            <a:extLst>
              <a:ext uri="{FF2B5EF4-FFF2-40B4-BE49-F238E27FC236}">
                <a16:creationId xmlns:a16="http://schemas.microsoft.com/office/drawing/2014/main" id="{6CD99C4B-9D53-C718-2FF7-DEFFAC5312E3}"/>
              </a:ext>
            </a:extLst>
          </p:cNvPr>
          <p:cNvSpPr>
            <a:spLocks noGrp="1"/>
          </p:cNvSpPr>
          <p:nvPr>
            <p:ph type="pic" sz="quarter" idx="12"/>
          </p:nvPr>
        </p:nvSpPr>
        <p:spPr>
          <a:xfrm>
            <a:off x="4833895" y="4149668"/>
            <a:ext cx="3678898" cy="2251131"/>
          </a:xfrm>
          <a:solidFill>
            <a:schemeClr val="bg1">
              <a:lumMod val="95000"/>
            </a:schemeClr>
          </a:solidFill>
        </p:spPr>
        <p:txBody>
          <a:bodyPr>
            <a:normAutofit/>
          </a:bodyPr>
          <a:lstStyle>
            <a:lvl1pPr>
              <a:defRPr sz="2000"/>
            </a:lvl1pPr>
          </a:lstStyle>
          <a:p>
            <a:endParaRPr lang="en-US"/>
          </a:p>
        </p:txBody>
      </p:sp>
      <p:sp>
        <p:nvSpPr>
          <p:cNvPr id="6" name="Content Placeholder 2">
            <a:extLst>
              <a:ext uri="{FF2B5EF4-FFF2-40B4-BE49-F238E27FC236}">
                <a16:creationId xmlns:a16="http://schemas.microsoft.com/office/drawing/2014/main" id="{EE577AB6-DF26-3FE6-08D4-6968F99C089B}"/>
              </a:ext>
            </a:extLst>
          </p:cNvPr>
          <p:cNvSpPr>
            <a:spLocks noGrp="1"/>
          </p:cNvSpPr>
          <p:nvPr>
            <p:ph idx="13"/>
          </p:nvPr>
        </p:nvSpPr>
        <p:spPr>
          <a:xfrm>
            <a:off x="457200" y="1677946"/>
            <a:ext cx="4147507" cy="4722854"/>
          </a:xfrm>
        </p:spPr>
        <p:txBody>
          <a:bodyP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07D5BE1B-10F4-678D-7EDA-997A4A029FFF}"/>
              </a:ext>
            </a:extLst>
          </p:cNvPr>
          <p:cNvSpPr txBox="1"/>
          <p:nvPr userDrawn="1"/>
        </p:nvSpPr>
        <p:spPr>
          <a:xfrm>
            <a:off x="9392469" y="155655"/>
            <a:ext cx="2437584" cy="276999"/>
          </a:xfrm>
          <a:prstGeom prst="rect">
            <a:avLst/>
          </a:prstGeom>
          <a:noFill/>
        </p:spPr>
        <p:txBody>
          <a:bodyPr wrap="square" rtlCol="0" anchor="ctr">
            <a:spAutoFit/>
          </a:bodyPr>
          <a:lstStyle/>
          <a:p>
            <a:pPr algn="r"/>
            <a:r>
              <a:rPr lang="en-US" sz="1200" b="0" i="0" kern="1200">
                <a:solidFill>
                  <a:schemeClr val="tx1"/>
                </a:solidFill>
                <a:latin typeface="Plus Jakarta Sans" pitchFamily="2" charset="77"/>
                <a:ea typeface="+mn-ea"/>
                <a:cs typeface="Plus Jakarta Sans" pitchFamily="2" charset="77"/>
              </a:rPr>
              <a:t>July 2025  |  </a:t>
            </a:r>
            <a:fld id="{2FD1AB66-C414-2042-86C6-1F44E21BF0F9}" type="slidenum">
              <a:rPr lang="en-US" sz="1200" b="0" i="0" kern="1200" smtClean="0">
                <a:solidFill>
                  <a:schemeClr val="tx1"/>
                </a:solidFill>
                <a:latin typeface="Plus Jakarta Sans" pitchFamily="2" charset="77"/>
                <a:ea typeface="+mn-ea"/>
                <a:cs typeface="Plus Jakarta Sans" pitchFamily="2" charset="77"/>
              </a:rPr>
              <a:t>‹#›</a:t>
            </a:fld>
            <a:endParaRPr lang="en-US" sz="1200" b="0" i="0" kern="1200">
              <a:solidFill>
                <a:schemeClr val="tx1"/>
              </a:solidFill>
              <a:latin typeface="Plus Jakarta Sans" pitchFamily="2" charset="77"/>
              <a:ea typeface="+mn-ea"/>
              <a:cs typeface="Plus Jakarta Sans" pitchFamily="2" charset="77"/>
            </a:endParaRPr>
          </a:p>
        </p:txBody>
      </p:sp>
      <p:sp>
        <p:nvSpPr>
          <p:cNvPr id="7" name="TextBox 6">
            <a:extLst>
              <a:ext uri="{FF2B5EF4-FFF2-40B4-BE49-F238E27FC236}">
                <a16:creationId xmlns:a16="http://schemas.microsoft.com/office/drawing/2014/main" id="{2597CF2B-D8C9-6DD3-6A6D-1029FB0FFEC8}"/>
              </a:ext>
            </a:extLst>
          </p:cNvPr>
          <p:cNvSpPr txBox="1"/>
          <p:nvPr userDrawn="1"/>
        </p:nvSpPr>
        <p:spPr>
          <a:xfrm>
            <a:off x="2726488" y="144114"/>
            <a:ext cx="1464982" cy="300082"/>
          </a:xfrm>
          <a:prstGeom prst="rect">
            <a:avLst/>
          </a:prstGeom>
          <a:noFill/>
        </p:spPr>
        <p:txBody>
          <a:bodyPr wrap="square" lIns="0" rtlCol="0" anchor="ctr">
            <a:spAutoFit/>
          </a:bodyPr>
          <a:lstStyle/>
          <a:p>
            <a:pPr algn="l"/>
            <a:r>
              <a:rPr lang="en-US" sz="1350" b="1" i="0">
                <a:solidFill>
                  <a:schemeClr val="tx1"/>
                </a:solidFill>
                <a:latin typeface="Plus Jakarta Sans" pitchFamily="2" charset="77"/>
                <a:cs typeface="Plus Jakarta Sans" pitchFamily="2" charset="77"/>
              </a:rPr>
              <a:t>|  Toolkit Guide</a:t>
            </a:r>
          </a:p>
        </p:txBody>
      </p:sp>
      <p:sp>
        <p:nvSpPr>
          <p:cNvPr id="15" name="Content Placeholder 2">
            <a:extLst>
              <a:ext uri="{FF2B5EF4-FFF2-40B4-BE49-F238E27FC236}">
                <a16:creationId xmlns:a16="http://schemas.microsoft.com/office/drawing/2014/main" id="{5DD5B126-B046-C8DA-3AC0-44669A49322A}"/>
              </a:ext>
            </a:extLst>
          </p:cNvPr>
          <p:cNvSpPr>
            <a:spLocks noGrp="1"/>
          </p:cNvSpPr>
          <p:nvPr>
            <p:ph idx="14"/>
          </p:nvPr>
        </p:nvSpPr>
        <p:spPr>
          <a:xfrm>
            <a:off x="8740755" y="1677946"/>
            <a:ext cx="2994045" cy="2243123"/>
          </a:xfrm>
        </p:spPr>
        <p:txBody>
          <a:bodyPr anchor="ct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73C78764-8EF2-276E-5CE6-471F7A8EFCAC}"/>
              </a:ext>
            </a:extLst>
          </p:cNvPr>
          <p:cNvSpPr>
            <a:spLocks noGrp="1"/>
          </p:cNvSpPr>
          <p:nvPr>
            <p:ph idx="15"/>
          </p:nvPr>
        </p:nvSpPr>
        <p:spPr>
          <a:xfrm>
            <a:off x="8740755" y="4148529"/>
            <a:ext cx="2994045" cy="2243123"/>
          </a:xfrm>
        </p:spPr>
        <p:txBody>
          <a:bodyPr anchor="ctr">
            <a:noAutofit/>
          </a:bodyPr>
          <a:lstStyle>
            <a:lvl1pPr marL="182880" indent="-182880">
              <a:lnSpc>
                <a:spcPct val="110000"/>
              </a:lnSpc>
              <a:spcBef>
                <a:spcPts val="0"/>
              </a:spcBef>
              <a:spcAft>
                <a:spcPts val="600"/>
              </a:spcAft>
              <a:buClr>
                <a:schemeClr val="accent1"/>
              </a:buClr>
              <a:defRPr sz="1600"/>
            </a:lvl1pPr>
            <a:lvl2pPr marL="365760" indent="-182880">
              <a:lnSpc>
                <a:spcPct val="110000"/>
              </a:lnSpc>
              <a:spcBef>
                <a:spcPts val="0"/>
              </a:spcBef>
              <a:spcAft>
                <a:spcPts val="600"/>
              </a:spcAft>
              <a:buClr>
                <a:schemeClr val="accent1"/>
              </a:buClr>
              <a:defRPr sz="1600"/>
            </a:lvl2pPr>
            <a:lvl3pPr marL="548640" indent="-182880">
              <a:lnSpc>
                <a:spcPct val="110000"/>
              </a:lnSpc>
              <a:spcBef>
                <a:spcPts val="0"/>
              </a:spcBef>
              <a:spcAft>
                <a:spcPts val="600"/>
              </a:spcAft>
              <a:buClr>
                <a:schemeClr val="accent1"/>
              </a:buClr>
              <a:defRPr sz="1600"/>
            </a:lvl3pPr>
            <a:lvl4pPr marL="731520" indent="-182880">
              <a:lnSpc>
                <a:spcPct val="110000"/>
              </a:lnSpc>
              <a:spcBef>
                <a:spcPts val="0"/>
              </a:spcBef>
              <a:spcAft>
                <a:spcPts val="600"/>
              </a:spcAft>
              <a:buClr>
                <a:schemeClr val="accent1"/>
              </a:buClr>
              <a:defRPr sz="1600"/>
            </a:lvl4pPr>
            <a:lvl5pPr marL="914400" indent="-182880">
              <a:lnSpc>
                <a:spcPct val="11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7BC75FC-F618-76F2-371E-0E5EAC2C2449}"/>
              </a:ext>
            </a:extLst>
          </p:cNvPr>
          <p:cNvPicPr>
            <a:picLocks noChangeAspect="1"/>
          </p:cNvPicPr>
          <p:nvPr userDrawn="1"/>
        </p:nvPicPr>
        <p:blipFill>
          <a:blip r:embed="rId2"/>
          <a:stretch>
            <a:fillRect/>
          </a:stretch>
        </p:blipFill>
        <p:spPr>
          <a:xfrm>
            <a:off x="455134" y="219904"/>
            <a:ext cx="2189056" cy="183476"/>
          </a:xfrm>
          <a:prstGeom prst="rect">
            <a:avLst/>
          </a:prstGeom>
        </p:spPr>
      </p:pic>
    </p:spTree>
    <p:extLst>
      <p:ext uri="{BB962C8B-B14F-4D97-AF65-F5344CB8AC3E}">
        <p14:creationId xmlns:p14="http://schemas.microsoft.com/office/powerpoint/2010/main" val="2049991125"/>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4032" userDrawn="1">
          <p15:clr>
            <a:srgbClr val="FBAE40"/>
          </p15:clr>
        </p15:guide>
        <p15:guide id="4" pos="144" userDrawn="1">
          <p15:clr>
            <a:srgbClr val="FBAE40"/>
          </p15:clr>
        </p15:guide>
        <p15:guide id="5" pos="7536" userDrawn="1">
          <p15:clr>
            <a:srgbClr val="FBAE40"/>
          </p15:clr>
        </p15:guide>
        <p15:guide id="6" orient="horz" pos="4176" userDrawn="1">
          <p15:clr>
            <a:srgbClr val="FBAE40"/>
          </p15:clr>
        </p15:guide>
        <p15:guide id="7" orient="horz" pos="144" userDrawn="1">
          <p15:clr>
            <a:srgbClr val="FBAE40"/>
          </p15:clr>
        </p15:guide>
        <p15:guide id="8" orient="horz" pos="288" userDrawn="1">
          <p15:clr>
            <a:srgbClr val="FBAE40"/>
          </p15:clr>
        </p15:guide>
        <p15:guide id="10" orient="horz" pos="432" userDrawn="1">
          <p15:clr>
            <a:srgbClr val="FBAE40"/>
          </p15:clr>
        </p15:guide>
        <p15:guide id="11" orient="horz" pos="912" userDrawn="1">
          <p15:clr>
            <a:srgbClr val="FBAE40"/>
          </p15:clr>
        </p15:guide>
        <p15:guide id="12" pos="3768" userDrawn="1">
          <p15:clr>
            <a:srgbClr val="FBAE40"/>
          </p15:clr>
        </p15:guide>
        <p15:guide id="13" pos="391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8D0A9-D4A7-F795-C302-B6999BA3F6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E5402-B152-8F00-1D7E-E1ECDEB42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34508-F3D2-9E51-57E4-9E90008934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Plus Jakarta Sans" pitchFamily="2" charset="77"/>
                <a:cs typeface="Plus Jakarta Sans" pitchFamily="2" charset="77"/>
              </a:defRPr>
            </a:lvl1pPr>
          </a:lstStyle>
          <a:p>
            <a:fld id="{7CB0AE2D-7C63-3749-A4E1-87CEF75F1763}" type="datetime1">
              <a:rPr lang="en-US" smtClean="0"/>
              <a:pPr/>
              <a:t>8/7/2025</a:t>
            </a:fld>
            <a:endParaRPr lang="en-US"/>
          </a:p>
        </p:txBody>
      </p:sp>
      <p:sp>
        <p:nvSpPr>
          <p:cNvPr id="5" name="Footer Placeholder 4">
            <a:extLst>
              <a:ext uri="{FF2B5EF4-FFF2-40B4-BE49-F238E27FC236}">
                <a16:creationId xmlns:a16="http://schemas.microsoft.com/office/drawing/2014/main" id="{71EBB93D-FF58-63A7-588D-42E6F6F4D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Plus Jakarta Sans" pitchFamily="2" charset="77"/>
                <a:cs typeface="Plus Jakarta Sans" pitchFamily="2" charset="77"/>
              </a:defRPr>
            </a:lvl1pPr>
          </a:lstStyle>
          <a:p>
            <a:endParaRPr lang="en-US"/>
          </a:p>
        </p:txBody>
      </p:sp>
      <p:sp>
        <p:nvSpPr>
          <p:cNvPr id="6" name="Slide Number Placeholder 5">
            <a:extLst>
              <a:ext uri="{FF2B5EF4-FFF2-40B4-BE49-F238E27FC236}">
                <a16:creationId xmlns:a16="http://schemas.microsoft.com/office/drawing/2014/main" id="{AF9D7039-5D38-D956-2265-8FF0C8D97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Plus Jakarta Sans" pitchFamily="2" charset="77"/>
                <a:cs typeface="Plus Jakarta Sans" pitchFamily="2" charset="77"/>
              </a:defRPr>
            </a:lvl1pPr>
          </a:lstStyle>
          <a:p>
            <a:fld id="{A1B9DEC3-97AA-8142-AC72-D0FC5B5EED30}" type="slidenum">
              <a:rPr lang="en-US" smtClean="0"/>
              <a:pPr/>
              <a:t>‹#›</a:t>
            </a:fld>
            <a:endParaRPr lang="en-US"/>
          </a:p>
        </p:txBody>
      </p:sp>
    </p:spTree>
    <p:extLst>
      <p:ext uri="{BB962C8B-B14F-4D97-AF65-F5344CB8AC3E}">
        <p14:creationId xmlns:p14="http://schemas.microsoft.com/office/powerpoint/2010/main" val="2899311669"/>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679" r:id="rId3"/>
    <p:sldLayoutId id="2147483676" r:id="rId4"/>
    <p:sldLayoutId id="2147483677" r:id="rId5"/>
    <p:sldLayoutId id="2147483662" r:id="rId6"/>
    <p:sldLayoutId id="2147483669" r:id="rId7"/>
    <p:sldLayoutId id="2147483670" r:id="rId8"/>
    <p:sldLayoutId id="2147483671" r:id="rId9"/>
    <p:sldLayoutId id="2147483672" r:id="rId10"/>
    <p:sldLayoutId id="2147483673" r:id="rId11"/>
    <p:sldLayoutId id="2147483674" r:id="rId12"/>
    <p:sldLayoutId id="2147483680" r:id="rId13"/>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Plus Jakarta Sans" pitchFamily="2" charset="77"/>
          <a:ea typeface="+mj-ea"/>
          <a:cs typeface="Plus Jakarta Sans" pitchFamily="2" charset="77"/>
        </a:defRPr>
      </a:lvl1pPr>
    </p:titleStyle>
    <p:body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nccollegeconnect.org/" TargetMode="External"/><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7.xml"/><Relationship Id="rId4" Type="http://schemas.openxmlformats.org/officeDocument/2006/relationships/hyperlink" Target="http://www.cfnc.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nccollegeconnect.org/" TargetMode="External"/><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7.xml"/><Relationship Id="rId4" Type="http://schemas.openxmlformats.org/officeDocument/2006/relationships/hyperlink" Target="http://www.cfnc.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fnc.org/education-professionals/nc-college-connect-ed/"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3.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www.cfnc.org/education-professionals/nc-college-connect-ed/"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nccollegeconnect.org/" TargetMode="External"/><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hyperlink" Target="http://nccollegeconnect.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nccollegeconnect.org/" TargetMode="External"/><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952DFD-B5EB-C7E6-C7F6-8B44A1141CA8}"/>
              </a:ext>
            </a:extLst>
          </p:cNvPr>
          <p:cNvSpPr>
            <a:spLocks noGrp="1"/>
          </p:cNvSpPr>
          <p:nvPr>
            <p:ph type="ctrTitle"/>
          </p:nvPr>
        </p:nvSpPr>
        <p:spPr>
          <a:xfrm>
            <a:off x="741680" y="1506063"/>
            <a:ext cx="6664960" cy="2387600"/>
          </a:xfrm>
        </p:spPr>
        <p:txBody>
          <a:bodyPr>
            <a:normAutofit/>
          </a:bodyPr>
          <a:lstStyle/>
          <a:p>
            <a:r>
              <a:rPr lang="en-US" dirty="0">
                <a:latin typeface="Plus Jakarta Sans"/>
                <a:cs typeface="Plus Jakarta Sans"/>
              </a:rPr>
              <a:t>NC Connect </a:t>
            </a:r>
            <a:br>
              <a:rPr lang="en-US" dirty="0"/>
            </a:br>
            <a:r>
              <a:rPr lang="en-US" dirty="0">
                <a:latin typeface="Plus Jakarta Sans"/>
                <a:cs typeface="Plus Jakarta Sans"/>
              </a:rPr>
              <a:t>Toolkit Guide</a:t>
            </a:r>
          </a:p>
        </p:txBody>
      </p:sp>
      <p:sp>
        <p:nvSpPr>
          <p:cNvPr id="9" name="Subtitle 8">
            <a:extLst>
              <a:ext uri="{FF2B5EF4-FFF2-40B4-BE49-F238E27FC236}">
                <a16:creationId xmlns:a16="http://schemas.microsoft.com/office/drawing/2014/main" id="{F3D10A7D-10F1-C984-4948-5DE6FAC8F60B}"/>
              </a:ext>
            </a:extLst>
          </p:cNvPr>
          <p:cNvSpPr>
            <a:spLocks noGrp="1"/>
          </p:cNvSpPr>
          <p:nvPr>
            <p:ph type="subTitle" idx="1"/>
          </p:nvPr>
        </p:nvSpPr>
        <p:spPr>
          <a:xfrm>
            <a:off x="741680" y="4329448"/>
            <a:ext cx="3962400" cy="1426723"/>
          </a:xfrm>
        </p:spPr>
        <p:txBody>
          <a:bodyPr/>
          <a:lstStyle/>
          <a:p>
            <a:r>
              <a:rPr lang="en-US"/>
              <a:t>Resources to Share With Your Students, Networks &amp; Communities</a:t>
            </a:r>
          </a:p>
        </p:txBody>
      </p:sp>
    </p:spTree>
    <p:extLst>
      <p:ext uri="{BB962C8B-B14F-4D97-AF65-F5344CB8AC3E}">
        <p14:creationId xmlns:p14="http://schemas.microsoft.com/office/powerpoint/2010/main" val="3360431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CC7BFE-2FCF-21A9-E2ED-327EE3F8D3D6}"/>
              </a:ext>
            </a:extLst>
          </p:cNvPr>
          <p:cNvSpPr>
            <a:spLocks noGrp="1"/>
          </p:cNvSpPr>
          <p:nvPr>
            <p:ph type="title"/>
          </p:nvPr>
        </p:nvSpPr>
        <p:spPr/>
        <p:txBody>
          <a:bodyPr/>
          <a:lstStyle/>
          <a:p>
            <a:r>
              <a:rPr lang="en-US"/>
              <a:t>How to Use: PowerPoint Slides</a:t>
            </a:r>
          </a:p>
        </p:txBody>
      </p:sp>
      <p:sp>
        <p:nvSpPr>
          <p:cNvPr id="9" name="Content Placeholder 8">
            <a:extLst>
              <a:ext uri="{FF2B5EF4-FFF2-40B4-BE49-F238E27FC236}">
                <a16:creationId xmlns:a16="http://schemas.microsoft.com/office/drawing/2014/main" id="{9C6C7DE4-6C4B-31FD-30D4-56253F548FAA}"/>
              </a:ext>
            </a:extLst>
          </p:cNvPr>
          <p:cNvSpPr>
            <a:spLocks noGrp="1"/>
          </p:cNvSpPr>
          <p:nvPr>
            <p:ph idx="1"/>
          </p:nvPr>
        </p:nvSpPr>
        <p:spPr>
          <a:xfrm>
            <a:off x="457200" y="1447800"/>
            <a:ext cx="5931726" cy="4956121"/>
          </a:xfrm>
        </p:spPr>
        <p:txBody>
          <a:bodyPr vert="horz" lIns="91440" tIns="45720" rIns="91440" bIns="45720" rtlCol="0" anchor="t">
            <a:noAutofit/>
          </a:bodyPr>
          <a:lstStyle/>
          <a:p>
            <a:r>
              <a:rPr lang="en-US"/>
              <a:t>The PowerPoint slides included in the toolkit are a resource to add into existing presentations about the college admissions process.</a:t>
            </a:r>
          </a:p>
          <a:p>
            <a:r>
              <a:rPr lang="en-US">
                <a:latin typeface="Plus Jakarta Sans"/>
                <a:cs typeface="Plus Jakarta Sans"/>
              </a:rPr>
              <a:t>The slides include an overview of NC College Connect, how students will claim their spot, and what students should keep in mind while navigating the simplified application process.</a:t>
            </a:r>
          </a:p>
          <a:p>
            <a:r>
              <a:rPr lang="en-US">
                <a:latin typeface="Plus Jakarta Sans"/>
                <a:cs typeface="Plus Jakarta Sans"/>
              </a:rPr>
              <a:t>These slides are being updated to reflect the most recent student portal experience. Check back soon for the updated version!</a:t>
            </a:r>
            <a:endParaRPr lang="en-US">
              <a:solidFill>
                <a:srgbClr val="333333"/>
              </a:solidFill>
            </a:endParaRPr>
          </a:p>
        </p:txBody>
      </p:sp>
      <p:pic>
        <p:nvPicPr>
          <p:cNvPr id="3" name="Picture 2">
            <a:extLst>
              <a:ext uri="{FF2B5EF4-FFF2-40B4-BE49-F238E27FC236}">
                <a16:creationId xmlns:a16="http://schemas.microsoft.com/office/drawing/2014/main" id="{3A3956A3-CBE8-E8BC-D05A-C8FD8EA2E9A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843653" y="647163"/>
            <a:ext cx="3987699" cy="2243081"/>
          </a:xfrm>
          <a:prstGeom prst="rect">
            <a:avLst/>
          </a:prstGeom>
          <a:effectLst>
            <a:outerShdw blurRad="63500" sx="101000" sy="101000" algn="ctr" rotWithShape="0">
              <a:prstClr val="black">
                <a:alpha val="10000"/>
              </a:prstClr>
            </a:outerShdw>
          </a:effectLst>
        </p:spPr>
      </p:pic>
      <p:pic>
        <p:nvPicPr>
          <p:cNvPr id="5" name="Picture 4">
            <a:extLst>
              <a:ext uri="{FF2B5EF4-FFF2-40B4-BE49-F238E27FC236}">
                <a16:creationId xmlns:a16="http://schemas.microsoft.com/office/drawing/2014/main" id="{A75DA081-A7DE-59C6-0224-580548D1984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637020" y="2353016"/>
            <a:ext cx="3987699" cy="2243081"/>
          </a:xfrm>
          <a:prstGeom prst="rect">
            <a:avLst/>
          </a:prstGeom>
          <a:effectLst>
            <a:outerShdw blurRad="63500" sx="101000" sy="101000" algn="ctr" rotWithShape="0">
              <a:prstClr val="black">
                <a:alpha val="10000"/>
              </a:prstClr>
            </a:outerShdw>
          </a:effectLst>
        </p:spPr>
      </p:pic>
      <p:pic>
        <p:nvPicPr>
          <p:cNvPr id="7" name="Picture 6">
            <a:extLst>
              <a:ext uri="{FF2B5EF4-FFF2-40B4-BE49-F238E27FC236}">
                <a16:creationId xmlns:a16="http://schemas.microsoft.com/office/drawing/2014/main" id="{E825F4DA-6E39-E94D-7E59-D479F06F364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843652" y="4219186"/>
            <a:ext cx="3987701" cy="2243081"/>
          </a:xfrm>
          <a:prstGeom prst="rect">
            <a:avLst/>
          </a:prstGeom>
          <a:effectLst>
            <a:outerShdw blurRad="63500" sx="101000" sy="101000" algn="ctr" rotWithShape="0">
              <a:prstClr val="black">
                <a:alpha val="10000"/>
              </a:prstClr>
            </a:outerShdw>
          </a:effectLst>
        </p:spPr>
      </p:pic>
    </p:spTree>
    <p:extLst>
      <p:ext uri="{BB962C8B-B14F-4D97-AF65-F5344CB8AC3E}">
        <p14:creationId xmlns:p14="http://schemas.microsoft.com/office/powerpoint/2010/main" val="4125062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A8C24A-1396-E847-A67B-149717433C25}"/>
              </a:ext>
            </a:extLst>
          </p:cNvPr>
          <p:cNvSpPr>
            <a:spLocks noGrp="1"/>
          </p:cNvSpPr>
          <p:nvPr>
            <p:ph type="ctrTitle"/>
          </p:nvPr>
        </p:nvSpPr>
        <p:spPr/>
        <p:txBody>
          <a:bodyPr/>
          <a:lstStyle/>
          <a:p>
            <a:r>
              <a:rPr lang="en-US"/>
              <a:t>Email </a:t>
            </a:r>
            <a:br>
              <a:rPr lang="en-US"/>
            </a:br>
            <a:r>
              <a:rPr lang="en-US"/>
              <a:t>Newsletter</a:t>
            </a:r>
          </a:p>
        </p:txBody>
      </p:sp>
      <p:sp>
        <p:nvSpPr>
          <p:cNvPr id="9" name="Text Placeholder 8">
            <a:extLst>
              <a:ext uri="{FF2B5EF4-FFF2-40B4-BE49-F238E27FC236}">
                <a16:creationId xmlns:a16="http://schemas.microsoft.com/office/drawing/2014/main" id="{32B5248B-0831-4CFD-C6F5-795116310B7A}"/>
              </a:ext>
            </a:extLst>
          </p:cNvPr>
          <p:cNvSpPr>
            <a:spLocks noGrp="1"/>
          </p:cNvSpPr>
          <p:nvPr>
            <p:ph type="body" sz="quarter" idx="12"/>
          </p:nvPr>
        </p:nvSpPr>
        <p:spPr/>
        <p:txBody>
          <a:bodyPr/>
          <a:lstStyle/>
          <a:p>
            <a:r>
              <a:rPr lang="en-US"/>
              <a:t>04.</a:t>
            </a:r>
          </a:p>
        </p:txBody>
      </p:sp>
      <p:pic>
        <p:nvPicPr>
          <p:cNvPr id="11" name="Picture Placeholder 10">
            <a:extLst>
              <a:ext uri="{FF2B5EF4-FFF2-40B4-BE49-F238E27FC236}">
                <a16:creationId xmlns:a16="http://schemas.microsoft.com/office/drawing/2014/main" id="{B43BECA0-5EF9-1952-5F9D-C6601307A695}"/>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a:fillRect/>
          </a:stretch>
        </p:blipFill>
        <p:spPr>
          <a:xfrm>
            <a:off x="7498080" y="457200"/>
            <a:ext cx="4236720" cy="5943600"/>
          </a:xfrm>
        </p:spPr>
      </p:pic>
    </p:spTree>
    <p:extLst>
      <p:ext uri="{BB962C8B-B14F-4D97-AF65-F5344CB8AC3E}">
        <p14:creationId xmlns:p14="http://schemas.microsoft.com/office/powerpoint/2010/main" val="2417801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8A3646F-17CF-31E5-9EA4-681CE4A37204}"/>
              </a:ext>
            </a:extLst>
          </p:cNvPr>
          <p:cNvSpPr/>
          <p:nvPr/>
        </p:nvSpPr>
        <p:spPr>
          <a:xfrm>
            <a:off x="457200" y="2237232"/>
            <a:ext cx="11277599" cy="4163568"/>
          </a:xfrm>
          <a:prstGeom prst="roundRect">
            <a:avLst>
              <a:gd name="adj" fmla="val 413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E74D093-B173-6A4B-4390-E5B586B87E6D}"/>
              </a:ext>
            </a:extLst>
          </p:cNvPr>
          <p:cNvSpPr>
            <a:spLocks noGrp="1"/>
          </p:cNvSpPr>
          <p:nvPr>
            <p:ph type="title"/>
          </p:nvPr>
        </p:nvSpPr>
        <p:spPr/>
        <p:txBody>
          <a:bodyPr/>
          <a:lstStyle/>
          <a:p>
            <a:r>
              <a:rPr lang="en-US"/>
              <a:t>How to Use: Email Newsletter</a:t>
            </a:r>
          </a:p>
        </p:txBody>
      </p:sp>
      <p:sp>
        <p:nvSpPr>
          <p:cNvPr id="7" name="Content Placeholder 6">
            <a:extLst>
              <a:ext uri="{FF2B5EF4-FFF2-40B4-BE49-F238E27FC236}">
                <a16:creationId xmlns:a16="http://schemas.microsoft.com/office/drawing/2014/main" id="{5260D926-08C5-F9D8-8BAA-A19A7367FEED}"/>
              </a:ext>
            </a:extLst>
          </p:cNvPr>
          <p:cNvSpPr>
            <a:spLocks noGrp="1"/>
          </p:cNvSpPr>
          <p:nvPr>
            <p:ph idx="1"/>
          </p:nvPr>
        </p:nvSpPr>
        <p:spPr>
          <a:xfrm>
            <a:off x="457200" y="1447801"/>
            <a:ext cx="11277600" cy="464126"/>
          </a:xfrm>
        </p:spPr>
        <p:txBody>
          <a:bodyPr/>
          <a:lstStyle/>
          <a:p>
            <a:pPr marL="45720" indent="0">
              <a:buNone/>
            </a:pPr>
            <a:r>
              <a:rPr lang="en-US" sz="1200"/>
              <a:t>Include the language below in any internal or external newsletters to spread the word about NC College Connect. All you have to do is copy and paste—be sure to choose the blurb that is best suited for your audience! This text is also included in the downloadable file on the </a:t>
            </a:r>
            <a:r>
              <a:rPr lang="en-US" sz="1200">
                <a:solidFill>
                  <a:srgbClr val="00A126"/>
                </a:solidFill>
                <a:hlinkClick r:id="rId2">
                  <a:extLst>
                    <a:ext uri="{A12FA001-AC4F-418D-AE19-62706E023703}">
                      <ahyp:hlinkClr xmlns:ahyp="http://schemas.microsoft.com/office/drawing/2018/hyperlinkcolor" val="tx"/>
                    </a:ext>
                  </a:extLst>
                </a:hlinkClick>
              </a:rPr>
              <a:t>NC College Connect resources page</a:t>
            </a:r>
            <a:r>
              <a:rPr lang="en-US" sz="1200">
                <a:solidFill>
                  <a:schemeClr val="bg1"/>
                </a:solidFill>
                <a:hlinkClick r:id="rId2">
                  <a:extLst>
                    <a:ext uri="{A12FA001-AC4F-418D-AE19-62706E023703}">
                      <ahyp:hlinkClr xmlns:ahyp="http://schemas.microsoft.com/office/drawing/2018/hyperlinkcolor" val="tx"/>
                    </a:ext>
                  </a:extLst>
                </a:hlinkClick>
              </a:rPr>
              <a:t> </a:t>
            </a:r>
            <a:r>
              <a:rPr lang="en-US" sz="1200"/>
              <a:t>for education professionals.</a:t>
            </a:r>
          </a:p>
        </p:txBody>
      </p:sp>
      <p:sp>
        <p:nvSpPr>
          <p:cNvPr id="8" name="Content Placeholder 6">
            <a:extLst>
              <a:ext uri="{FF2B5EF4-FFF2-40B4-BE49-F238E27FC236}">
                <a16:creationId xmlns:a16="http://schemas.microsoft.com/office/drawing/2014/main" id="{B3BA17F5-5C7A-637B-1B34-454A85BBDE96}"/>
              </a:ext>
            </a:extLst>
          </p:cNvPr>
          <p:cNvSpPr txBox="1">
            <a:spLocks/>
          </p:cNvSpPr>
          <p:nvPr/>
        </p:nvSpPr>
        <p:spPr>
          <a:xfrm>
            <a:off x="683236" y="3117355"/>
            <a:ext cx="10825526" cy="2976775"/>
          </a:xfrm>
          <a:prstGeom prst="rect">
            <a:avLst/>
          </a:prstGeom>
        </p:spPr>
        <p:txBody>
          <a:bodyPr numCol="2" spcCol="365760"/>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sz="1200"/>
              <a:t>Good news! If you’re a </a:t>
            </a:r>
            <a:r>
              <a:rPr lang="en-US" sz="1200" b="1"/>
              <a:t>high school senior </a:t>
            </a:r>
            <a:r>
              <a:rPr lang="en-US" sz="1200"/>
              <a:t>with </a:t>
            </a:r>
            <a:r>
              <a:rPr lang="en-US" sz="1200" b="1"/>
              <a:t>a weighted GPA of 2.8 or above</a:t>
            </a:r>
            <a:r>
              <a:rPr lang="en-US" sz="1200"/>
              <a:t> who </a:t>
            </a:r>
            <a:r>
              <a:rPr lang="en-US" sz="1200" b="1"/>
              <a:t>meets minimum course requirements</a:t>
            </a:r>
            <a:r>
              <a:rPr lang="en-US" sz="1200"/>
              <a:t> — you are already admitted to college, with </a:t>
            </a:r>
            <a:r>
              <a:rPr lang="en-US" sz="1200" u="sng">
                <a:hlinkClick r:id="rId3"/>
              </a:rPr>
              <a:t>NC College Connect,</a:t>
            </a:r>
            <a:r>
              <a:rPr lang="en-US" sz="1200"/>
              <a:t> no essays or test scores needed! Not a senior just yet? You could be eligible for this program next year!  </a:t>
            </a:r>
          </a:p>
          <a:p>
            <a:pPr marL="45720" indent="0">
              <a:buNone/>
            </a:pPr>
            <a:r>
              <a:rPr lang="en-US" sz="1200"/>
              <a:t>NC College Connect directly admits North Carolina public high school seniors with participating UNC System universities, North Carolina independent colleges and universities, and their local North Carolina community college </a:t>
            </a:r>
            <a:r>
              <a:rPr lang="en-US" sz="1200" b="1"/>
              <a:t>where they already meet admissions requirements.  It’s that simple.</a:t>
            </a:r>
            <a:endParaRPr lang="en-US" sz="1200"/>
          </a:p>
          <a:p>
            <a:pPr marL="45720" indent="0">
              <a:buNone/>
            </a:pPr>
            <a:r>
              <a:rPr lang="en-US" sz="1200"/>
              <a:t>How does it work? If you’re eligible, you’ll be notified by the start of the school year with an official letter and directed to the NC College Connect application portal. From there, you will see a complete list of colleges and universities where you’re already admitted and have the option to </a:t>
            </a:r>
            <a:r>
              <a:rPr lang="en-US" sz="1200" b="1"/>
              <a:t>complete a simple form</a:t>
            </a:r>
            <a:r>
              <a:rPr lang="en-US" sz="1200"/>
              <a:t> to accept your admission at the institutions of your choice.</a:t>
            </a:r>
          </a:p>
          <a:p>
            <a:pPr marL="45720" indent="0">
              <a:buNone/>
            </a:pPr>
            <a:r>
              <a:rPr lang="en-US" sz="1200"/>
              <a:t>Eligible students: Participating North Carolina colleges and universities are holding spots just for you — a simple, streamlined process that gets you where you want to be. This is your moment, so meet it! Learn more about the process, eligibility requirements, and see the full list of participating schools, at </a:t>
            </a:r>
            <a:r>
              <a:rPr lang="en-US" sz="1200" u="sng">
                <a:hlinkClick r:id="rId3"/>
              </a:rPr>
              <a:t>NCCollegeConnect.org</a:t>
            </a:r>
            <a:r>
              <a:rPr lang="en-US" sz="1200"/>
              <a:t>.</a:t>
            </a:r>
          </a:p>
          <a:p>
            <a:pPr marL="45720" indent="0">
              <a:buNone/>
            </a:pPr>
            <a:r>
              <a:rPr lang="en-US" sz="1200"/>
              <a:t>Don’t think you’re eligible for this program? Don’t worry! There’s plenty of time to plan for and apply to college. </a:t>
            </a:r>
            <a:r>
              <a:rPr lang="en-US" sz="1200" u="sng">
                <a:hlinkClick r:id="rId4"/>
              </a:rPr>
              <a:t>CFNC.org</a:t>
            </a:r>
            <a:r>
              <a:rPr lang="en-US" sz="1200"/>
              <a:t> offers numerous resources to explore college and financial aid options.</a:t>
            </a:r>
          </a:p>
        </p:txBody>
      </p:sp>
      <p:sp>
        <p:nvSpPr>
          <p:cNvPr id="9" name="Content Placeholder 7">
            <a:extLst>
              <a:ext uri="{FF2B5EF4-FFF2-40B4-BE49-F238E27FC236}">
                <a16:creationId xmlns:a16="http://schemas.microsoft.com/office/drawing/2014/main" id="{5EA3203D-BCA5-8897-F9EE-7D9995BCAE38}"/>
              </a:ext>
            </a:extLst>
          </p:cNvPr>
          <p:cNvSpPr txBox="1">
            <a:spLocks/>
          </p:cNvSpPr>
          <p:nvPr/>
        </p:nvSpPr>
        <p:spPr>
          <a:xfrm>
            <a:off x="683236" y="2453583"/>
            <a:ext cx="5298463" cy="317882"/>
          </a:xfrm>
          <a:prstGeom prst="rect">
            <a:avLst/>
          </a:prstGeom>
        </p:spPr>
        <p:txBody>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b="1">
                <a:solidFill>
                  <a:schemeClr val="accent2"/>
                </a:solidFill>
              </a:rPr>
              <a:t>Student-Facing Version</a:t>
            </a:r>
          </a:p>
        </p:txBody>
      </p:sp>
      <p:sp>
        <p:nvSpPr>
          <p:cNvPr id="4" name="TextBox 3">
            <a:extLst>
              <a:ext uri="{FF2B5EF4-FFF2-40B4-BE49-F238E27FC236}">
                <a16:creationId xmlns:a16="http://schemas.microsoft.com/office/drawing/2014/main" id="{7E29ED22-3507-E3A9-1947-A6D62B8B4B7B}"/>
              </a:ext>
            </a:extLst>
          </p:cNvPr>
          <p:cNvSpPr txBox="1"/>
          <p:nvPr/>
        </p:nvSpPr>
        <p:spPr>
          <a:xfrm>
            <a:off x="683236" y="2744421"/>
            <a:ext cx="10825526" cy="276999"/>
          </a:xfrm>
          <a:prstGeom prst="rect">
            <a:avLst/>
          </a:prstGeom>
          <a:noFill/>
        </p:spPr>
        <p:txBody>
          <a:bodyPr wrap="square">
            <a:spAutoFit/>
          </a:bodyPr>
          <a:lstStyle/>
          <a:p>
            <a:pPr marL="45720" indent="0">
              <a:spcBef>
                <a:spcPts val="0"/>
              </a:spcBef>
              <a:spcAft>
                <a:spcPts val="900"/>
              </a:spcAft>
              <a:buClr>
                <a:schemeClr val="accent1"/>
              </a:buClr>
              <a:buNone/>
            </a:pPr>
            <a:r>
              <a:rPr lang="en-US" sz="1200">
                <a:solidFill>
                  <a:schemeClr val="accent2"/>
                </a:solidFill>
                <a:latin typeface="Plus Jakarta Sans" pitchFamily="2" charset="77"/>
                <a:cs typeface="Plus Jakarta Sans" pitchFamily="2" charset="77"/>
              </a:rPr>
              <a:t>*Note – this was written with all students in mind, not just those eligible for NC College Connect.</a:t>
            </a:r>
          </a:p>
        </p:txBody>
      </p:sp>
    </p:spTree>
    <p:extLst>
      <p:ext uri="{BB962C8B-B14F-4D97-AF65-F5344CB8AC3E}">
        <p14:creationId xmlns:p14="http://schemas.microsoft.com/office/powerpoint/2010/main" val="978679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FF7D-A2C4-FCCD-A954-35321BF23098}"/>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A4553F6A-D489-264F-21AF-C7D8A7FCB8D3}"/>
              </a:ext>
            </a:extLst>
          </p:cNvPr>
          <p:cNvSpPr/>
          <p:nvPr/>
        </p:nvSpPr>
        <p:spPr>
          <a:xfrm>
            <a:off x="457200" y="2237232"/>
            <a:ext cx="11277599" cy="4163568"/>
          </a:xfrm>
          <a:prstGeom prst="roundRect">
            <a:avLst>
              <a:gd name="adj" fmla="val 413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91E64A6-96C8-0D77-DE0C-658EA2508482}"/>
              </a:ext>
            </a:extLst>
          </p:cNvPr>
          <p:cNvSpPr>
            <a:spLocks noGrp="1"/>
          </p:cNvSpPr>
          <p:nvPr>
            <p:ph type="title"/>
          </p:nvPr>
        </p:nvSpPr>
        <p:spPr/>
        <p:txBody>
          <a:bodyPr/>
          <a:lstStyle/>
          <a:p>
            <a:r>
              <a:rPr lang="en-US"/>
              <a:t>How to Use: Email Newsletter</a:t>
            </a:r>
          </a:p>
        </p:txBody>
      </p:sp>
      <p:sp>
        <p:nvSpPr>
          <p:cNvPr id="7" name="Content Placeholder 6">
            <a:extLst>
              <a:ext uri="{FF2B5EF4-FFF2-40B4-BE49-F238E27FC236}">
                <a16:creationId xmlns:a16="http://schemas.microsoft.com/office/drawing/2014/main" id="{06B1BD56-232C-46E3-0582-DD0753D9DC72}"/>
              </a:ext>
            </a:extLst>
          </p:cNvPr>
          <p:cNvSpPr>
            <a:spLocks noGrp="1"/>
          </p:cNvSpPr>
          <p:nvPr>
            <p:ph idx="1"/>
          </p:nvPr>
        </p:nvSpPr>
        <p:spPr>
          <a:xfrm>
            <a:off x="457200" y="1447801"/>
            <a:ext cx="11277600" cy="464126"/>
          </a:xfrm>
        </p:spPr>
        <p:txBody>
          <a:bodyPr/>
          <a:lstStyle/>
          <a:p>
            <a:pPr marL="45720" indent="0">
              <a:buNone/>
            </a:pPr>
            <a:r>
              <a:rPr lang="en-US" sz="1200"/>
              <a:t>Include the language below in any internal or external newsletters to spread the word about NC College Connect. All you have to do is copy and paste—be sure to choose the blurb that is best suited for your audience! This text is also included in the downloadable file on the </a:t>
            </a:r>
            <a:r>
              <a:rPr lang="en-US" sz="1200">
                <a:solidFill>
                  <a:srgbClr val="00A126"/>
                </a:solidFill>
                <a:hlinkClick r:id="rId2">
                  <a:extLst>
                    <a:ext uri="{A12FA001-AC4F-418D-AE19-62706E023703}">
                      <ahyp:hlinkClr xmlns:ahyp="http://schemas.microsoft.com/office/drawing/2018/hyperlinkcolor" val="tx"/>
                    </a:ext>
                  </a:extLst>
                </a:hlinkClick>
              </a:rPr>
              <a:t>NC College Connect resources page</a:t>
            </a:r>
            <a:r>
              <a:rPr lang="en-US" sz="1200">
                <a:solidFill>
                  <a:schemeClr val="bg1"/>
                </a:solidFill>
                <a:hlinkClick r:id="rId2">
                  <a:extLst>
                    <a:ext uri="{A12FA001-AC4F-418D-AE19-62706E023703}">
                      <ahyp:hlinkClr xmlns:ahyp="http://schemas.microsoft.com/office/drawing/2018/hyperlinkcolor" val="tx"/>
                    </a:ext>
                  </a:extLst>
                </a:hlinkClick>
              </a:rPr>
              <a:t> </a:t>
            </a:r>
            <a:r>
              <a:rPr lang="en-US" sz="1200"/>
              <a:t>for education professionals.</a:t>
            </a:r>
          </a:p>
        </p:txBody>
      </p:sp>
      <p:sp>
        <p:nvSpPr>
          <p:cNvPr id="8" name="Content Placeholder 6">
            <a:extLst>
              <a:ext uri="{FF2B5EF4-FFF2-40B4-BE49-F238E27FC236}">
                <a16:creationId xmlns:a16="http://schemas.microsoft.com/office/drawing/2014/main" id="{BD35A125-2E43-E4A8-7EBB-1532F4FC13F6}"/>
              </a:ext>
            </a:extLst>
          </p:cNvPr>
          <p:cNvSpPr txBox="1">
            <a:spLocks/>
          </p:cNvSpPr>
          <p:nvPr/>
        </p:nvSpPr>
        <p:spPr>
          <a:xfrm>
            <a:off x="683236" y="3050299"/>
            <a:ext cx="10825526" cy="2976775"/>
          </a:xfrm>
          <a:prstGeom prst="rect">
            <a:avLst/>
          </a:prstGeom>
        </p:spPr>
        <p:txBody>
          <a:bodyPr numCol="2" spcCol="365760"/>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sz="1200"/>
              <a:t>Have a high school senior in your life? If they’re </a:t>
            </a:r>
            <a:r>
              <a:rPr lang="en-US" sz="1200" b="1"/>
              <a:t>attending a public high school </a:t>
            </a:r>
            <a:r>
              <a:rPr lang="en-US" sz="1200"/>
              <a:t>with </a:t>
            </a:r>
            <a:r>
              <a:rPr lang="en-US" sz="1200" b="1"/>
              <a:t>a weighted GPA of 2.8 or above </a:t>
            </a:r>
            <a:r>
              <a:rPr lang="en-US" sz="1200"/>
              <a:t>and </a:t>
            </a:r>
            <a:r>
              <a:rPr lang="en-US" sz="1200" b="1"/>
              <a:t>meet their necessary course requirements</a:t>
            </a:r>
            <a:r>
              <a:rPr lang="en-US" sz="1200"/>
              <a:t>, then they are already admitted to institutions through </a:t>
            </a:r>
            <a:r>
              <a:rPr lang="en-US" sz="1200" u="sng">
                <a:hlinkClick r:id="rId3"/>
              </a:rPr>
              <a:t>NC College Connect</a:t>
            </a:r>
            <a:r>
              <a:rPr lang="en-US" sz="1200"/>
              <a:t> — no essays or test scores needed!</a:t>
            </a:r>
          </a:p>
          <a:p>
            <a:pPr marL="45720" indent="0">
              <a:buNone/>
            </a:pPr>
            <a:r>
              <a:rPr lang="en-US" sz="1200"/>
              <a:t>NC College Connect directly admits North Carolina public high school seniors with participating UNC System universities, North Carolina independent colleges and universities, and their local North Carolina community college </a:t>
            </a:r>
            <a:r>
              <a:rPr lang="en-US" sz="1200" b="1"/>
              <a:t>where they already meet admissions requirements. It’s that simple.</a:t>
            </a:r>
            <a:r>
              <a:rPr lang="en-US" sz="1200"/>
              <a:t> </a:t>
            </a:r>
          </a:p>
          <a:p>
            <a:pPr marL="45720" indent="0">
              <a:buNone/>
            </a:pPr>
            <a:r>
              <a:rPr lang="en-US" sz="1200"/>
              <a:t>How does it work? Eligible students will be notified by the start of the school year with an official letter and directed to visit the NC College Connect portal. From there, students will see a complete list of colleges and universities where they’re already admitted and have the option to</a:t>
            </a:r>
            <a:r>
              <a:rPr lang="en-US" sz="1200" b="1"/>
              <a:t> complete a simple form to accept their admission</a:t>
            </a:r>
            <a:r>
              <a:rPr lang="en-US" sz="1200"/>
              <a:t> at the institutions of their choice.</a:t>
            </a:r>
          </a:p>
          <a:p>
            <a:pPr marL="45720" indent="0">
              <a:buNone/>
            </a:pPr>
            <a:r>
              <a:rPr lang="en-US" sz="1200"/>
              <a:t>Colleges and universities are directly admitting students with a simple, streamlined process that gets students where they want to be. Learn more about the process, eligibility requirements, and see the full list of participating schools, at </a:t>
            </a:r>
            <a:r>
              <a:rPr lang="en-US" sz="1200" u="sng">
                <a:hlinkClick r:id="rId3"/>
              </a:rPr>
              <a:t>NCCollegeConnect.org</a:t>
            </a:r>
            <a:r>
              <a:rPr lang="en-US" sz="1200"/>
              <a:t>.</a:t>
            </a:r>
          </a:p>
          <a:p>
            <a:pPr marL="45720" indent="0">
              <a:buNone/>
            </a:pPr>
            <a:r>
              <a:rPr lang="en-US" sz="1200"/>
              <a:t>If a student doesn’t meet admission requirements for this program, don’t worry, there are options for everyone. </a:t>
            </a:r>
            <a:r>
              <a:rPr lang="en-US" sz="1200" u="sng">
                <a:hlinkClick r:id="rId4"/>
              </a:rPr>
              <a:t>CFNC.org</a:t>
            </a:r>
            <a:r>
              <a:rPr lang="en-US" sz="1200"/>
              <a:t> offers numerous resources to explore North Carolina colleges and financial aid options.</a:t>
            </a:r>
          </a:p>
        </p:txBody>
      </p:sp>
      <p:sp>
        <p:nvSpPr>
          <p:cNvPr id="9" name="Content Placeholder 7">
            <a:extLst>
              <a:ext uri="{FF2B5EF4-FFF2-40B4-BE49-F238E27FC236}">
                <a16:creationId xmlns:a16="http://schemas.microsoft.com/office/drawing/2014/main" id="{0ACF011B-9C68-B9FD-7B00-2C64333A3DA4}"/>
              </a:ext>
            </a:extLst>
          </p:cNvPr>
          <p:cNvSpPr txBox="1">
            <a:spLocks/>
          </p:cNvSpPr>
          <p:nvPr/>
        </p:nvSpPr>
        <p:spPr>
          <a:xfrm>
            <a:off x="683236" y="2453583"/>
            <a:ext cx="5298463" cy="317882"/>
          </a:xfrm>
          <a:prstGeom prst="rect">
            <a:avLst/>
          </a:prstGeom>
        </p:spPr>
        <p:txBody>
          <a:bodyPr/>
          <a:lstStyle>
            <a:lvl1pPr marL="228600" indent="-182880" algn="l" defTabSz="914400" rtl="0" eaLnBrk="1" latinLnBrk="0" hangingPunct="1">
              <a:lnSpc>
                <a:spcPct val="110000"/>
              </a:lnSpc>
              <a:spcBef>
                <a:spcPts val="10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1pPr>
            <a:lvl2pPr marL="6858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2pPr>
            <a:lvl3pPr marL="11430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3pPr>
            <a:lvl4pPr marL="16002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4pPr>
            <a:lvl5pPr marL="2057400" indent="-182880" algn="l" defTabSz="914400" rtl="0" eaLnBrk="1" latinLnBrk="0" hangingPunct="1">
              <a:lnSpc>
                <a:spcPct val="110000"/>
              </a:lnSpc>
              <a:spcBef>
                <a:spcPts val="500"/>
              </a:spcBef>
              <a:spcAft>
                <a:spcPts val="600"/>
              </a:spcAft>
              <a:buFont typeface="Arial" panose="020B0604020202020204" pitchFamily="34" charset="0"/>
              <a:buChar char="•"/>
              <a:defRPr sz="1800" b="0" i="0" kern="1200">
                <a:solidFill>
                  <a:schemeClr val="tx1"/>
                </a:solidFill>
                <a:latin typeface="Plus Jakarta Sans" pitchFamily="2" charset="77"/>
                <a:ea typeface="+mn-ea"/>
                <a:cs typeface="Plus Jakarta Sa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b="1">
                <a:solidFill>
                  <a:schemeClr val="accent2"/>
                </a:solidFill>
              </a:rPr>
              <a:t>General Version</a:t>
            </a:r>
          </a:p>
        </p:txBody>
      </p:sp>
    </p:spTree>
    <p:extLst>
      <p:ext uri="{BB962C8B-B14F-4D97-AF65-F5344CB8AC3E}">
        <p14:creationId xmlns:p14="http://schemas.microsoft.com/office/powerpoint/2010/main" val="140688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FE75FA-F7D8-A0BA-90F6-E46682799B7F}"/>
              </a:ext>
            </a:extLst>
          </p:cNvPr>
          <p:cNvSpPr>
            <a:spLocks noGrp="1"/>
          </p:cNvSpPr>
          <p:nvPr>
            <p:ph type="ctrTitle"/>
          </p:nvPr>
        </p:nvSpPr>
        <p:spPr/>
        <p:txBody>
          <a:bodyPr/>
          <a:lstStyle/>
          <a:p>
            <a:r>
              <a:rPr lang="en-US"/>
              <a:t>Messaging </a:t>
            </a:r>
            <a:br>
              <a:rPr lang="en-US"/>
            </a:br>
            <a:r>
              <a:rPr lang="en-US"/>
              <a:t>Points &amp; FAQs</a:t>
            </a:r>
          </a:p>
        </p:txBody>
      </p:sp>
      <p:pic>
        <p:nvPicPr>
          <p:cNvPr id="13" name="Picture Placeholder 12">
            <a:extLst>
              <a:ext uri="{FF2B5EF4-FFF2-40B4-BE49-F238E27FC236}">
                <a16:creationId xmlns:a16="http://schemas.microsoft.com/office/drawing/2014/main" id="{58C5BD3D-418E-D374-67FB-73DD12E2CE77}"/>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a:fillRect/>
          </a:stretch>
        </p:blipFill>
        <p:spPr>
          <a:xfrm>
            <a:off x="7498080" y="457200"/>
            <a:ext cx="4236720" cy="5943600"/>
          </a:xfrm>
        </p:spPr>
      </p:pic>
      <p:sp>
        <p:nvSpPr>
          <p:cNvPr id="11" name="Text Placeholder 10">
            <a:extLst>
              <a:ext uri="{FF2B5EF4-FFF2-40B4-BE49-F238E27FC236}">
                <a16:creationId xmlns:a16="http://schemas.microsoft.com/office/drawing/2014/main" id="{5BF36E89-F004-FDA9-E5BC-450A96ACB197}"/>
              </a:ext>
            </a:extLst>
          </p:cNvPr>
          <p:cNvSpPr>
            <a:spLocks noGrp="1"/>
          </p:cNvSpPr>
          <p:nvPr>
            <p:ph type="body" sz="quarter" idx="12"/>
          </p:nvPr>
        </p:nvSpPr>
        <p:spPr/>
        <p:txBody>
          <a:bodyPr/>
          <a:lstStyle/>
          <a:p>
            <a:r>
              <a:rPr lang="en-US"/>
              <a:t>05.</a:t>
            </a:r>
          </a:p>
        </p:txBody>
      </p:sp>
    </p:spTree>
    <p:extLst>
      <p:ext uri="{BB962C8B-B14F-4D97-AF65-F5344CB8AC3E}">
        <p14:creationId xmlns:p14="http://schemas.microsoft.com/office/powerpoint/2010/main" val="1737647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A86C86-0BD3-4664-DD41-CEC1D63673ED}"/>
              </a:ext>
            </a:extLst>
          </p:cNvPr>
          <p:cNvSpPr>
            <a:spLocks noGrp="1"/>
          </p:cNvSpPr>
          <p:nvPr>
            <p:ph type="title"/>
          </p:nvPr>
        </p:nvSpPr>
        <p:spPr/>
        <p:txBody>
          <a:bodyPr/>
          <a:lstStyle/>
          <a:p>
            <a:r>
              <a:rPr lang="en-US"/>
              <a:t>How to Use: Messaging Points &amp; FAQs</a:t>
            </a:r>
          </a:p>
        </p:txBody>
      </p:sp>
      <p:sp>
        <p:nvSpPr>
          <p:cNvPr id="7" name="Content Placeholder 6">
            <a:extLst>
              <a:ext uri="{FF2B5EF4-FFF2-40B4-BE49-F238E27FC236}">
                <a16:creationId xmlns:a16="http://schemas.microsoft.com/office/drawing/2014/main" id="{5F646A7A-9632-3E22-0B63-9AB10736CA96}"/>
              </a:ext>
            </a:extLst>
          </p:cNvPr>
          <p:cNvSpPr>
            <a:spLocks noGrp="1"/>
          </p:cNvSpPr>
          <p:nvPr>
            <p:ph idx="1"/>
          </p:nvPr>
        </p:nvSpPr>
        <p:spPr/>
        <p:txBody>
          <a:bodyPr/>
          <a:lstStyle/>
          <a:p>
            <a:r>
              <a:rPr lang="en-US"/>
              <a:t>Use these message points as guide for when you’re talking about NC College Connect to your communities, networks, parents, or to students—and understand the program details.</a:t>
            </a:r>
          </a:p>
          <a:p>
            <a:r>
              <a:rPr lang="en-US"/>
              <a:t>This is </a:t>
            </a:r>
            <a:r>
              <a:rPr lang="en-US" b="1" u="sng"/>
              <a:t>not</a:t>
            </a:r>
            <a:r>
              <a:rPr lang="en-US"/>
              <a:t> meant to be printed and shared as a flyer or take-home resource for students.</a:t>
            </a:r>
          </a:p>
          <a:p>
            <a:r>
              <a:rPr lang="en-US"/>
              <a:t>This text is also included in the downloadable file on the </a:t>
            </a:r>
            <a:r>
              <a:rPr lang="en-US">
                <a:solidFill>
                  <a:srgbClr val="00A126"/>
                </a:solidFill>
                <a:hlinkClick r:id="rId2">
                  <a:extLst>
                    <a:ext uri="{A12FA001-AC4F-418D-AE19-62706E023703}">
                      <ahyp:hlinkClr xmlns:ahyp="http://schemas.microsoft.com/office/drawing/2018/hyperlinkcolor" val="tx"/>
                    </a:ext>
                  </a:extLst>
                </a:hlinkClick>
              </a:rPr>
              <a:t>NC College Connect resources page</a:t>
            </a:r>
            <a:r>
              <a:rPr lang="en-US">
                <a:solidFill>
                  <a:schemeClr val="bg1"/>
                </a:solidFill>
                <a:hlinkClick r:id="rId2">
                  <a:extLst>
                    <a:ext uri="{A12FA001-AC4F-418D-AE19-62706E023703}">
                      <ahyp:hlinkClr xmlns:ahyp="http://schemas.microsoft.com/office/drawing/2018/hyperlinkcolor" val="tx"/>
                    </a:ext>
                  </a:extLst>
                </a:hlinkClick>
              </a:rPr>
              <a:t> </a:t>
            </a:r>
            <a:r>
              <a:rPr lang="en-US"/>
              <a:t>for education professionals.</a:t>
            </a:r>
          </a:p>
        </p:txBody>
      </p:sp>
    </p:spTree>
    <p:extLst>
      <p:ext uri="{BB962C8B-B14F-4D97-AF65-F5344CB8AC3E}">
        <p14:creationId xmlns:p14="http://schemas.microsoft.com/office/powerpoint/2010/main" val="2692662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733FE-23A2-0C0D-727B-D09A43DB25E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FCA8C3A-831C-09DC-1410-C476ECC6984E}"/>
              </a:ext>
            </a:extLst>
          </p:cNvPr>
          <p:cNvSpPr>
            <a:spLocks noGrp="1"/>
          </p:cNvSpPr>
          <p:nvPr>
            <p:ph type="ctrTitle"/>
          </p:nvPr>
        </p:nvSpPr>
        <p:spPr/>
        <p:txBody>
          <a:bodyPr/>
          <a:lstStyle/>
          <a:p>
            <a:r>
              <a:rPr lang="en-US"/>
              <a:t>Student Flyer</a:t>
            </a:r>
          </a:p>
        </p:txBody>
      </p:sp>
      <p:sp>
        <p:nvSpPr>
          <p:cNvPr id="11" name="Text Placeholder 10">
            <a:extLst>
              <a:ext uri="{FF2B5EF4-FFF2-40B4-BE49-F238E27FC236}">
                <a16:creationId xmlns:a16="http://schemas.microsoft.com/office/drawing/2014/main" id="{74F72EB5-9D66-B9C2-3178-9F880E215019}"/>
              </a:ext>
            </a:extLst>
          </p:cNvPr>
          <p:cNvSpPr>
            <a:spLocks noGrp="1"/>
          </p:cNvSpPr>
          <p:nvPr>
            <p:ph type="body" sz="quarter" idx="12"/>
          </p:nvPr>
        </p:nvSpPr>
        <p:spPr/>
        <p:txBody>
          <a:bodyPr/>
          <a:lstStyle/>
          <a:p>
            <a:r>
              <a:rPr lang="en-US"/>
              <a:t>06.</a:t>
            </a:r>
          </a:p>
        </p:txBody>
      </p:sp>
      <p:pic>
        <p:nvPicPr>
          <p:cNvPr id="19" name="Picture Placeholder 18" descr="A group of people walking on a sidewalk&#10;&#10;AI-generated content may be incorrect.">
            <a:extLst>
              <a:ext uri="{FF2B5EF4-FFF2-40B4-BE49-F238E27FC236}">
                <a16:creationId xmlns:a16="http://schemas.microsoft.com/office/drawing/2014/main" id="{E6F05232-A013-E786-2748-DFFFF60BE05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l="5427" r="5427"/>
          <a:stretch>
            <a:fillRect/>
          </a:stretch>
        </p:blipFill>
        <p:spPr/>
      </p:pic>
    </p:spTree>
    <p:extLst>
      <p:ext uri="{BB962C8B-B14F-4D97-AF65-F5344CB8AC3E}">
        <p14:creationId xmlns:p14="http://schemas.microsoft.com/office/powerpoint/2010/main" val="2477812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40E21E5-131B-8CEF-E6F9-EAC88EFB5D2F}"/>
              </a:ext>
            </a:extLst>
          </p:cNvPr>
          <p:cNvSpPr>
            <a:spLocks noGrp="1"/>
          </p:cNvSpPr>
          <p:nvPr>
            <p:ph type="title"/>
          </p:nvPr>
        </p:nvSpPr>
        <p:spPr/>
        <p:txBody>
          <a:bodyPr/>
          <a:lstStyle/>
          <a:p>
            <a:r>
              <a:rPr lang="en-US"/>
              <a:t>How to Use: Student Flyer</a:t>
            </a:r>
          </a:p>
        </p:txBody>
      </p:sp>
      <p:sp>
        <p:nvSpPr>
          <p:cNvPr id="10" name="Content Placeholder 9">
            <a:extLst>
              <a:ext uri="{FF2B5EF4-FFF2-40B4-BE49-F238E27FC236}">
                <a16:creationId xmlns:a16="http://schemas.microsoft.com/office/drawing/2014/main" id="{C47D406A-C907-EC0B-61BA-361CA7D14B5D}"/>
              </a:ext>
            </a:extLst>
          </p:cNvPr>
          <p:cNvSpPr>
            <a:spLocks noGrp="1"/>
          </p:cNvSpPr>
          <p:nvPr>
            <p:ph idx="1"/>
          </p:nvPr>
        </p:nvSpPr>
        <p:spPr/>
        <p:txBody>
          <a:bodyPr/>
          <a:lstStyle/>
          <a:p>
            <a:r>
              <a:rPr lang="en-US" sz="1600"/>
              <a:t>The student flyer is a high-level, action-oriented document designed to drive students to visit </a:t>
            </a:r>
            <a:r>
              <a:rPr lang="en-US" sz="1600" err="1"/>
              <a:t>NCCollegeConnect.org</a:t>
            </a:r>
            <a:r>
              <a:rPr lang="en-US" sz="1600"/>
              <a:t> and learn more about the program. </a:t>
            </a:r>
          </a:p>
          <a:p>
            <a:r>
              <a:rPr lang="en-US" sz="1600"/>
              <a:t>This flyer can be distributed digitally or physically, and is sized to print on 8.5x11” paper. Share this with students over email, or print to hang in classrooms or share at events. </a:t>
            </a:r>
          </a:p>
          <a:p>
            <a:r>
              <a:rPr lang="en-US" sz="1600"/>
              <a:t>This one-pager is also included in the downloadable file on the </a:t>
            </a:r>
            <a:r>
              <a:rPr lang="en-US" sz="1600">
                <a:solidFill>
                  <a:srgbClr val="00A126"/>
                </a:solidFill>
                <a:hlinkClick r:id="rId2">
                  <a:extLst>
                    <a:ext uri="{A12FA001-AC4F-418D-AE19-62706E023703}">
                      <ahyp:hlinkClr xmlns:ahyp="http://schemas.microsoft.com/office/drawing/2018/hyperlinkcolor" val="tx"/>
                    </a:ext>
                  </a:extLst>
                </a:hlinkClick>
              </a:rPr>
              <a:t>NC College Connect resources page</a:t>
            </a:r>
            <a:r>
              <a:rPr lang="en-US" sz="1600">
                <a:solidFill>
                  <a:schemeClr val="bg1"/>
                </a:solidFill>
                <a:hlinkClick r:id="rId2">
                  <a:extLst>
                    <a:ext uri="{A12FA001-AC4F-418D-AE19-62706E023703}">
                      <ahyp:hlinkClr xmlns:ahyp="http://schemas.microsoft.com/office/drawing/2018/hyperlinkcolor" val="tx"/>
                    </a:ext>
                  </a:extLst>
                </a:hlinkClick>
              </a:rPr>
              <a:t> </a:t>
            </a:r>
            <a:r>
              <a:rPr lang="en-US" sz="1600"/>
              <a:t>for education professionals. </a:t>
            </a:r>
          </a:p>
        </p:txBody>
      </p:sp>
      <p:pic>
        <p:nvPicPr>
          <p:cNvPr id="3" name="Picture Placeholder 2" descr="A black and orange advertisement&#10;&#10;AI-generated content may be incorrect.">
            <a:extLst>
              <a:ext uri="{FF2B5EF4-FFF2-40B4-BE49-F238E27FC236}">
                <a16:creationId xmlns:a16="http://schemas.microsoft.com/office/drawing/2014/main" id="{B44263F9-46E2-9681-6ADB-E8FDAFF0138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248" r="248"/>
          <a:stretch>
            <a:fillRect/>
          </a:stretch>
        </p:blipFill>
        <p:spPr>
          <a:effectLst>
            <a:outerShdw blurRad="177800" dist="38100" dir="2700000" algn="ctr" rotWithShape="0">
              <a:prstClr val="black">
                <a:alpha val="10000"/>
              </a:prstClr>
            </a:outerShdw>
          </a:effectLst>
        </p:spPr>
      </p:pic>
    </p:spTree>
    <p:extLst>
      <p:ext uri="{BB962C8B-B14F-4D97-AF65-F5344CB8AC3E}">
        <p14:creationId xmlns:p14="http://schemas.microsoft.com/office/powerpoint/2010/main" val="3023833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6AFB7-C913-1D49-DF56-18A538E84AC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F71BD89-89F8-A944-BD98-AC312F1C7298}"/>
              </a:ext>
            </a:extLst>
          </p:cNvPr>
          <p:cNvSpPr>
            <a:spLocks noGrp="1"/>
          </p:cNvSpPr>
          <p:nvPr>
            <p:ph type="ctrTitle"/>
          </p:nvPr>
        </p:nvSpPr>
        <p:spPr/>
        <p:txBody>
          <a:bodyPr/>
          <a:lstStyle/>
          <a:p>
            <a:r>
              <a:rPr lang="en-US"/>
              <a:t>Parent </a:t>
            </a:r>
            <a:br>
              <a:rPr lang="en-US"/>
            </a:br>
            <a:r>
              <a:rPr lang="en-US"/>
              <a:t>One-Pager</a:t>
            </a:r>
          </a:p>
        </p:txBody>
      </p:sp>
      <p:sp>
        <p:nvSpPr>
          <p:cNvPr id="11" name="Text Placeholder 10">
            <a:extLst>
              <a:ext uri="{FF2B5EF4-FFF2-40B4-BE49-F238E27FC236}">
                <a16:creationId xmlns:a16="http://schemas.microsoft.com/office/drawing/2014/main" id="{18BA6F2C-C057-2374-0FAE-F1BE8DD033F7}"/>
              </a:ext>
            </a:extLst>
          </p:cNvPr>
          <p:cNvSpPr>
            <a:spLocks noGrp="1"/>
          </p:cNvSpPr>
          <p:nvPr>
            <p:ph type="body" sz="quarter" idx="12"/>
          </p:nvPr>
        </p:nvSpPr>
        <p:spPr/>
        <p:txBody>
          <a:bodyPr/>
          <a:lstStyle/>
          <a:p>
            <a:r>
              <a:rPr lang="en-US"/>
              <a:t>07.</a:t>
            </a:r>
          </a:p>
        </p:txBody>
      </p:sp>
      <p:pic>
        <p:nvPicPr>
          <p:cNvPr id="15" name="Picture Placeholder 14" descr="A person in a cap and gown holding a diploma&#10;&#10;AI-generated content may be incorrect.">
            <a:extLst>
              <a:ext uri="{FF2B5EF4-FFF2-40B4-BE49-F238E27FC236}">
                <a16:creationId xmlns:a16="http://schemas.microsoft.com/office/drawing/2014/main" id="{7E67DB5D-898F-88E3-23FE-E9792C805A1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t="3296" b="3296"/>
          <a:stretch>
            <a:fillRect/>
          </a:stretch>
        </p:blipFill>
        <p:spPr/>
      </p:pic>
    </p:spTree>
    <p:extLst>
      <p:ext uri="{BB962C8B-B14F-4D97-AF65-F5344CB8AC3E}">
        <p14:creationId xmlns:p14="http://schemas.microsoft.com/office/powerpoint/2010/main" val="2281276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2CB5F-9668-215F-4239-5BEBDE37FFB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49E24C4-031C-0EEF-5DC1-1D18FE5F6C78}"/>
              </a:ext>
            </a:extLst>
          </p:cNvPr>
          <p:cNvSpPr>
            <a:spLocks noGrp="1"/>
          </p:cNvSpPr>
          <p:nvPr>
            <p:ph type="title"/>
          </p:nvPr>
        </p:nvSpPr>
        <p:spPr/>
        <p:txBody>
          <a:bodyPr/>
          <a:lstStyle/>
          <a:p>
            <a:r>
              <a:rPr lang="en-US"/>
              <a:t>How to Use: Parent One-Pager</a:t>
            </a:r>
            <a:endParaRPr lang="en-US">
              <a:highlight>
                <a:srgbClr val="FFFF00"/>
              </a:highlight>
            </a:endParaRPr>
          </a:p>
        </p:txBody>
      </p:sp>
      <p:sp>
        <p:nvSpPr>
          <p:cNvPr id="10" name="Content Placeholder 9">
            <a:extLst>
              <a:ext uri="{FF2B5EF4-FFF2-40B4-BE49-F238E27FC236}">
                <a16:creationId xmlns:a16="http://schemas.microsoft.com/office/drawing/2014/main" id="{4A52DEF3-471D-7BBC-488E-439D251BA63B}"/>
              </a:ext>
            </a:extLst>
          </p:cNvPr>
          <p:cNvSpPr>
            <a:spLocks noGrp="1"/>
          </p:cNvSpPr>
          <p:nvPr>
            <p:ph idx="1"/>
          </p:nvPr>
        </p:nvSpPr>
        <p:spPr>
          <a:xfrm>
            <a:off x="457200" y="1447800"/>
            <a:ext cx="6645350" cy="4956121"/>
          </a:xfrm>
        </p:spPr>
        <p:txBody>
          <a:bodyPr/>
          <a:lstStyle/>
          <a:p>
            <a:r>
              <a:rPr lang="en-US" sz="1600"/>
              <a:t>The following NC College Connect one-pager has been developed for parents of high school students to provide clarity and answer frequently asked questions regarding NC College Connect. </a:t>
            </a:r>
          </a:p>
          <a:p>
            <a:r>
              <a:rPr lang="en-US" sz="1600"/>
              <a:t>The document has a placeholder for education professionals to add details regarding information sessions and webinars for their district. For ease of editability, the document has been set up as a PowerPoint file. Once education professionals have inserted the relevant information, they may export the PowerPoint as a PDF for circulation.</a:t>
            </a:r>
          </a:p>
          <a:p>
            <a:r>
              <a:rPr lang="en-US" sz="1600"/>
              <a:t>This one-pager is sized to print on 8.5x11” paper. Print this to share at events and with those in your network. It is not designed for sharing on social media and should not be used in that medium.</a:t>
            </a:r>
          </a:p>
          <a:p>
            <a:r>
              <a:rPr lang="en-US" sz="1600"/>
              <a:t>This one-pager is also included in the downloadable file on the </a:t>
            </a:r>
            <a:r>
              <a:rPr lang="en-US" sz="1600">
                <a:solidFill>
                  <a:srgbClr val="00A126"/>
                </a:solidFill>
                <a:hlinkClick r:id="rId3">
                  <a:extLst>
                    <a:ext uri="{A12FA001-AC4F-418D-AE19-62706E023703}">
                      <ahyp:hlinkClr xmlns:ahyp="http://schemas.microsoft.com/office/drawing/2018/hyperlinkcolor" val="tx"/>
                    </a:ext>
                  </a:extLst>
                </a:hlinkClick>
              </a:rPr>
              <a:t>NC College Connect resources page</a:t>
            </a:r>
            <a:r>
              <a:rPr lang="en-US" sz="1600">
                <a:solidFill>
                  <a:schemeClr val="bg1"/>
                </a:solidFill>
                <a:hlinkClick r:id="rId3">
                  <a:extLst>
                    <a:ext uri="{A12FA001-AC4F-418D-AE19-62706E023703}">
                      <ahyp:hlinkClr xmlns:ahyp="http://schemas.microsoft.com/office/drawing/2018/hyperlinkcolor" val="tx"/>
                    </a:ext>
                  </a:extLst>
                </a:hlinkClick>
              </a:rPr>
              <a:t> </a:t>
            </a:r>
            <a:r>
              <a:rPr lang="en-US" sz="1600"/>
              <a:t>for education professionals. </a:t>
            </a:r>
          </a:p>
        </p:txBody>
      </p:sp>
      <p:pic>
        <p:nvPicPr>
          <p:cNvPr id="6" name="Picture 5" descr="A close-up of a paper&#10;&#10;AI-generated content may be incorrect.">
            <a:extLst>
              <a:ext uri="{FF2B5EF4-FFF2-40B4-BE49-F238E27FC236}">
                <a16:creationId xmlns:a16="http://schemas.microsoft.com/office/drawing/2014/main" id="{DADB27DD-1ADD-70B1-A313-FE82274413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4705" y="1547038"/>
            <a:ext cx="3730095" cy="4827181"/>
          </a:xfrm>
          <a:prstGeom prst="roundRect">
            <a:avLst>
              <a:gd name="adj" fmla="val 4617"/>
            </a:avLst>
          </a:prstGeom>
          <a:effectLst>
            <a:outerShdw blurRad="177800" dist="38100" dir="2700000" algn="tl" rotWithShape="0">
              <a:prstClr val="black">
                <a:alpha val="10000"/>
              </a:prstClr>
            </a:outerShdw>
          </a:effectLst>
        </p:spPr>
      </p:pic>
      <p:pic>
        <p:nvPicPr>
          <p:cNvPr id="3" name="Picture Placeholder 2" descr="A person in a blue robe&#10;&#10;AI-generated content may be incorrect.">
            <a:extLst>
              <a:ext uri="{FF2B5EF4-FFF2-40B4-BE49-F238E27FC236}">
                <a16:creationId xmlns:a16="http://schemas.microsoft.com/office/drawing/2014/main" id="{A25ED130-E506-545B-BE92-0FEF62C789E6}"/>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l="248" r="248"/>
          <a:stretch>
            <a:fillRect/>
          </a:stretch>
        </p:blipFill>
        <p:spPr>
          <a:xfrm>
            <a:off x="7341141" y="685800"/>
            <a:ext cx="3714565" cy="4831676"/>
          </a:xfrm>
          <a:effectLst>
            <a:outerShdw blurRad="177800" dist="38100" dir="2700000" algn="tl" rotWithShape="0">
              <a:prstClr val="black">
                <a:alpha val="10000"/>
              </a:prstClr>
            </a:outerShdw>
          </a:effectLst>
        </p:spPr>
      </p:pic>
    </p:spTree>
    <p:extLst>
      <p:ext uri="{BB962C8B-B14F-4D97-AF65-F5344CB8AC3E}">
        <p14:creationId xmlns:p14="http://schemas.microsoft.com/office/powerpoint/2010/main" val="4086148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922CFD-26B4-0F06-64BB-7FA70A7C4678}"/>
              </a:ext>
            </a:extLst>
          </p:cNvPr>
          <p:cNvSpPr>
            <a:spLocks noGrp="1"/>
          </p:cNvSpPr>
          <p:nvPr>
            <p:ph type="title"/>
          </p:nvPr>
        </p:nvSpPr>
        <p:spPr/>
        <p:txBody>
          <a:bodyPr/>
          <a:lstStyle/>
          <a:p>
            <a:r>
              <a:rPr lang="en-US"/>
              <a:t>How to Use this Guide</a:t>
            </a:r>
          </a:p>
        </p:txBody>
      </p:sp>
      <p:sp>
        <p:nvSpPr>
          <p:cNvPr id="5" name="Content Placeholder 4">
            <a:extLst>
              <a:ext uri="{FF2B5EF4-FFF2-40B4-BE49-F238E27FC236}">
                <a16:creationId xmlns:a16="http://schemas.microsoft.com/office/drawing/2014/main" id="{FFCB1AC9-2BDB-815E-B675-D248C5E19006}"/>
              </a:ext>
            </a:extLst>
          </p:cNvPr>
          <p:cNvSpPr>
            <a:spLocks noGrp="1"/>
          </p:cNvSpPr>
          <p:nvPr>
            <p:ph idx="1"/>
          </p:nvPr>
        </p:nvSpPr>
        <p:spPr>
          <a:xfrm>
            <a:off x="457200" y="1447800"/>
            <a:ext cx="5644896" cy="4956121"/>
          </a:xfrm>
        </p:spPr>
        <p:txBody>
          <a:bodyPr/>
          <a:lstStyle/>
          <a:p>
            <a:pPr marL="45720" indent="0">
              <a:buNone/>
            </a:pPr>
            <a:r>
              <a:rPr lang="en-US" sz="1600"/>
              <a:t>This guide is an overview of branded materials to help your school or organization promote NC College Connect. This includes an itemized list of materials as well as recommendations for use. </a:t>
            </a:r>
          </a:p>
          <a:p>
            <a:pPr marL="45720" indent="0">
              <a:buNone/>
            </a:pPr>
            <a:r>
              <a:rPr lang="en-US" sz="1600"/>
              <a:t>We encourage downloading the toolkit materials and familiarizing yourself with the items covered in this guide. </a:t>
            </a:r>
          </a:p>
          <a:p>
            <a:pPr marL="45720" indent="0">
              <a:buNone/>
            </a:pPr>
            <a:r>
              <a:rPr lang="en-US" sz="1600" b="1"/>
              <a:t>How to access the NC Collect Connect Toolkit: </a:t>
            </a:r>
          </a:p>
          <a:p>
            <a:r>
              <a:rPr lang="en-US" sz="1600"/>
              <a:t>The toolkit can be accessed through the </a:t>
            </a:r>
            <a:r>
              <a:rPr lang="en-US" sz="1600">
                <a:hlinkClick r:id="rId2"/>
              </a:rPr>
              <a:t>NC College Connect resources page</a:t>
            </a:r>
            <a:r>
              <a:rPr lang="en-US" sz="1600"/>
              <a:t> for education professionals.</a:t>
            </a:r>
          </a:p>
          <a:p>
            <a:r>
              <a:rPr lang="en-US" sz="1600"/>
              <a:t>Please use the </a:t>
            </a:r>
            <a:r>
              <a:rPr lang="en-US" sz="1600" b="1"/>
              <a:t>downloaded</a:t>
            </a:r>
            <a:r>
              <a:rPr lang="en-US" sz="1600"/>
              <a:t> toolkit items when printing, posting on social media, etc. There is no need to screenshot the images within this PDF. </a:t>
            </a:r>
          </a:p>
        </p:txBody>
      </p:sp>
      <p:pic>
        <p:nvPicPr>
          <p:cNvPr id="8" name="Picture 7">
            <a:extLst>
              <a:ext uri="{FF2B5EF4-FFF2-40B4-BE49-F238E27FC236}">
                <a16:creationId xmlns:a16="http://schemas.microsoft.com/office/drawing/2014/main" id="{1D165AC2-9504-A8B7-3217-EF2BD26AF4E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14161" y="1183866"/>
            <a:ext cx="4917672" cy="4698774"/>
          </a:xfrm>
          <a:prstGeom prst="roundRect">
            <a:avLst>
              <a:gd name="adj" fmla="val 1823"/>
            </a:avLst>
          </a:prstGeom>
          <a:effectLst>
            <a:outerShdw blurRad="63500" sx="102000" sy="102000" algn="ctr" rotWithShape="0">
              <a:prstClr val="black">
                <a:alpha val="7092"/>
              </a:prstClr>
            </a:outerShdw>
          </a:effectLst>
        </p:spPr>
      </p:pic>
    </p:spTree>
    <p:extLst>
      <p:ext uri="{BB962C8B-B14F-4D97-AF65-F5344CB8AC3E}">
        <p14:creationId xmlns:p14="http://schemas.microsoft.com/office/powerpoint/2010/main" val="424948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BEC722-31FC-BE5A-B9BA-E20867B94E23}"/>
              </a:ext>
            </a:extLst>
          </p:cNvPr>
          <p:cNvSpPr>
            <a:spLocks noGrp="1"/>
          </p:cNvSpPr>
          <p:nvPr>
            <p:ph type="ctrTitle"/>
          </p:nvPr>
        </p:nvSpPr>
        <p:spPr/>
        <p:txBody>
          <a:bodyPr/>
          <a:lstStyle/>
          <a:p>
            <a:r>
              <a:rPr lang="en-US" dirty="0"/>
              <a:t>Anthem Video</a:t>
            </a:r>
          </a:p>
        </p:txBody>
      </p:sp>
      <p:pic>
        <p:nvPicPr>
          <p:cNvPr id="9" name="Picture Placeholder 8" descr="A group of people in graduation gowns and caps&#10;&#10;AI-generated content may be incorrect.">
            <a:extLst>
              <a:ext uri="{FF2B5EF4-FFF2-40B4-BE49-F238E27FC236}">
                <a16:creationId xmlns:a16="http://schemas.microsoft.com/office/drawing/2014/main" id="{FC5F828E-CD25-0F63-1D0A-0B5CB2A82323}"/>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l="32257" r="21612" b="2864"/>
          <a:stretch>
            <a:fillRect/>
          </a:stretch>
        </p:blipFill>
        <p:spPr>
          <a:xfrm>
            <a:off x="7498080" y="457200"/>
            <a:ext cx="4236720" cy="5943600"/>
          </a:xfrm>
        </p:spPr>
      </p:pic>
      <p:sp>
        <p:nvSpPr>
          <p:cNvPr id="7" name="Text Placeholder 6">
            <a:extLst>
              <a:ext uri="{FF2B5EF4-FFF2-40B4-BE49-F238E27FC236}">
                <a16:creationId xmlns:a16="http://schemas.microsoft.com/office/drawing/2014/main" id="{38FF2F39-CF51-010C-3168-50600E41B8FA}"/>
              </a:ext>
            </a:extLst>
          </p:cNvPr>
          <p:cNvSpPr>
            <a:spLocks noGrp="1"/>
          </p:cNvSpPr>
          <p:nvPr>
            <p:ph type="body" sz="quarter" idx="12"/>
          </p:nvPr>
        </p:nvSpPr>
        <p:spPr/>
        <p:txBody>
          <a:bodyPr/>
          <a:lstStyle/>
          <a:p>
            <a:r>
              <a:rPr lang="en-US" dirty="0"/>
              <a:t>08.</a:t>
            </a:r>
          </a:p>
        </p:txBody>
      </p:sp>
    </p:spTree>
    <p:extLst>
      <p:ext uri="{BB962C8B-B14F-4D97-AF65-F5344CB8AC3E}">
        <p14:creationId xmlns:p14="http://schemas.microsoft.com/office/powerpoint/2010/main" val="3380362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FD44DF7-F5EB-E9D1-3407-B0FE26D6FC6B}"/>
              </a:ext>
            </a:extLst>
          </p:cNvPr>
          <p:cNvSpPr/>
          <p:nvPr/>
        </p:nvSpPr>
        <p:spPr>
          <a:xfrm>
            <a:off x="7617983" y="684286"/>
            <a:ext cx="3827157" cy="5716514"/>
          </a:xfrm>
          <a:prstGeom prst="roundRect">
            <a:avLst>
              <a:gd name="adj" fmla="val 558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8E1FC-286B-3424-9D28-3699276E69C6}"/>
              </a:ext>
            </a:extLst>
          </p:cNvPr>
          <p:cNvSpPr>
            <a:spLocks noGrp="1"/>
          </p:cNvSpPr>
          <p:nvPr>
            <p:ph type="title"/>
          </p:nvPr>
        </p:nvSpPr>
        <p:spPr/>
        <p:txBody>
          <a:bodyPr/>
          <a:lstStyle/>
          <a:p>
            <a:r>
              <a:rPr lang="en-US" dirty="0"/>
              <a:t>How to Use: Anthem Video</a:t>
            </a:r>
          </a:p>
        </p:txBody>
      </p:sp>
      <p:sp>
        <p:nvSpPr>
          <p:cNvPr id="3" name="Content Placeholder 2">
            <a:extLst>
              <a:ext uri="{FF2B5EF4-FFF2-40B4-BE49-F238E27FC236}">
                <a16:creationId xmlns:a16="http://schemas.microsoft.com/office/drawing/2014/main" id="{34DBE38F-D804-6296-8353-5E63BE8B8E0C}"/>
              </a:ext>
            </a:extLst>
          </p:cNvPr>
          <p:cNvSpPr>
            <a:spLocks noGrp="1"/>
          </p:cNvSpPr>
          <p:nvPr>
            <p:ph idx="1"/>
          </p:nvPr>
        </p:nvSpPr>
        <p:spPr>
          <a:xfrm>
            <a:off x="457200" y="1447800"/>
            <a:ext cx="6379606" cy="4956121"/>
          </a:xfrm>
        </p:spPr>
        <p:txBody>
          <a:bodyPr vert="horz" lIns="91440" tIns="45720" rIns="91440" bIns="45720" rtlCol="0" anchor="t">
            <a:noAutofit/>
          </a:bodyPr>
          <a:lstStyle/>
          <a:p>
            <a:r>
              <a:rPr lang="en-US">
                <a:latin typeface="Plus Jakarta Sans"/>
                <a:cs typeface="Plus Jakarta Sans"/>
              </a:rPr>
              <a:t>A 60-second video has been developed for introducing and explaining NC College Connect. It contains an overview of the program and its requirements and directs viewers to the website to learn more.</a:t>
            </a:r>
          </a:p>
          <a:p>
            <a:r>
              <a:rPr lang="en-US" dirty="0"/>
              <a:t>The video is suited to display on school television screens or shared on social media platforms such as Facebook and X.</a:t>
            </a:r>
          </a:p>
          <a:p>
            <a:r>
              <a:rPr lang="en-US">
                <a:latin typeface="Plus Jakarta Sans"/>
                <a:cs typeface="Plus Jakarta Sans"/>
              </a:rPr>
              <a:t>The video is sized at a 16:9 (standard horizontal) aspect ratio.</a:t>
            </a:r>
          </a:p>
        </p:txBody>
      </p:sp>
      <p:pic>
        <p:nvPicPr>
          <p:cNvPr id="6" name="Picture Placeholder 5" descr="A person sitting at a table&#10;&#10;AI-generated content may be incorrect.">
            <a:extLst>
              <a:ext uri="{FF2B5EF4-FFF2-40B4-BE49-F238E27FC236}">
                <a16:creationId xmlns:a16="http://schemas.microsoft.com/office/drawing/2014/main" id="{C61CB649-D508-B7BA-44DB-DD9212542F5F}"/>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291" b="291"/>
          <a:stretch>
            <a:fillRect/>
          </a:stretch>
        </p:blipFill>
        <p:spPr>
          <a:xfrm>
            <a:off x="7341141" y="952248"/>
            <a:ext cx="4393660" cy="2457072"/>
          </a:xfrm>
        </p:spPr>
      </p:pic>
      <p:pic>
        <p:nvPicPr>
          <p:cNvPr id="7" name="Picture Placeholder 5">
            <a:extLst>
              <a:ext uri="{FF2B5EF4-FFF2-40B4-BE49-F238E27FC236}">
                <a16:creationId xmlns:a16="http://schemas.microsoft.com/office/drawing/2014/main" id="{E26B02D3-E8D5-ADCE-858B-298B3F13ACC6}"/>
              </a:ext>
            </a:extLst>
          </p:cNvPr>
          <p:cNvPicPr>
            <a:picLocks noChangeAspect="1"/>
          </p:cNvPicPr>
          <p:nvPr/>
        </p:nvPicPr>
        <p:blipFill>
          <a:blip r:embed="rId3" cstate="print">
            <a:extLst>
              <a:ext uri="{28A0092B-C50C-407E-A947-70E740481C1C}">
                <a14:useLocalDpi xmlns:a14="http://schemas.microsoft.com/office/drawing/2010/main"/>
              </a:ext>
            </a:extLst>
          </a:blip>
          <a:srcRect t="291" b="291"/>
          <a:stretch/>
        </p:blipFill>
        <p:spPr>
          <a:xfrm>
            <a:off x="7341141" y="3647002"/>
            <a:ext cx="4393660" cy="2457072"/>
          </a:xfrm>
          <a:prstGeom prst="roundRect">
            <a:avLst>
              <a:gd name="adj" fmla="val 4516"/>
            </a:avLst>
          </a:prstGeom>
          <a:solidFill>
            <a:schemeClr val="bg1">
              <a:lumMod val="95000"/>
            </a:schemeClr>
          </a:solidFill>
        </p:spPr>
      </p:pic>
    </p:spTree>
    <p:extLst>
      <p:ext uri="{BB962C8B-B14F-4D97-AF65-F5344CB8AC3E}">
        <p14:creationId xmlns:p14="http://schemas.microsoft.com/office/powerpoint/2010/main" val="121287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42531" y="2822955"/>
            <a:ext cx="4707255" cy="1092200"/>
          </a:xfrm>
          <a:prstGeom prst="rect">
            <a:avLst/>
          </a:prstGeom>
        </p:spPr>
        <p:txBody>
          <a:bodyPr vert="horz" wrap="square" lIns="0" tIns="12700" rIns="0" bIns="0" rtlCol="0">
            <a:spAutoFit/>
          </a:bodyPr>
          <a:lstStyle/>
          <a:p>
            <a:pPr marL="12700">
              <a:lnSpc>
                <a:spcPct val="100000"/>
              </a:lnSpc>
              <a:spcBef>
                <a:spcPts val="100"/>
              </a:spcBef>
            </a:pPr>
            <a:r>
              <a:rPr sz="7000">
                <a:solidFill>
                  <a:srgbClr val="FF9D1E"/>
                </a:solidFill>
              </a:rPr>
              <a:t>Thank</a:t>
            </a:r>
            <a:r>
              <a:rPr sz="7000" spc="-130">
                <a:solidFill>
                  <a:srgbClr val="FF9D1E"/>
                </a:solidFill>
              </a:rPr>
              <a:t> </a:t>
            </a:r>
            <a:r>
              <a:rPr sz="7000" spc="-20">
                <a:solidFill>
                  <a:srgbClr val="FF9D1E"/>
                </a:solidFill>
              </a:rPr>
              <a:t>you!</a:t>
            </a:r>
            <a:endParaRPr sz="7000"/>
          </a:p>
        </p:txBody>
      </p:sp>
      <p:pic>
        <p:nvPicPr>
          <p:cNvPr id="22" name="Picture 21">
            <a:extLst>
              <a:ext uri="{FF2B5EF4-FFF2-40B4-BE49-F238E27FC236}">
                <a16:creationId xmlns:a16="http://schemas.microsoft.com/office/drawing/2014/main" id="{92E5586A-EA32-D799-B277-D0D8FADBDCE2}"/>
              </a:ext>
            </a:extLst>
          </p:cNvPr>
          <p:cNvPicPr>
            <a:picLocks noChangeAspect="1"/>
          </p:cNvPicPr>
          <p:nvPr/>
        </p:nvPicPr>
        <p:blipFill>
          <a:blip r:embed="rId2"/>
          <a:stretch>
            <a:fillRect/>
          </a:stretch>
        </p:blipFill>
        <p:spPr>
          <a:xfrm>
            <a:off x="4610474" y="738841"/>
            <a:ext cx="2984500" cy="889000"/>
          </a:xfrm>
          <a:prstGeom prst="rect">
            <a:avLst/>
          </a:prstGeom>
        </p:spPr>
      </p:pic>
      <p:grpSp>
        <p:nvGrpSpPr>
          <p:cNvPr id="24" name="Group 23">
            <a:extLst>
              <a:ext uri="{FF2B5EF4-FFF2-40B4-BE49-F238E27FC236}">
                <a16:creationId xmlns:a16="http://schemas.microsoft.com/office/drawing/2014/main" id="{3A278B65-80B2-19B8-3D05-91486E814B35}"/>
              </a:ext>
            </a:extLst>
          </p:cNvPr>
          <p:cNvGrpSpPr/>
          <p:nvPr/>
        </p:nvGrpSpPr>
        <p:grpSpPr>
          <a:xfrm>
            <a:off x="848687" y="5352288"/>
            <a:ext cx="10508070" cy="957072"/>
            <a:chOff x="579030" y="5352288"/>
            <a:chExt cx="10508070" cy="957072"/>
          </a:xfrm>
        </p:grpSpPr>
        <p:pic>
          <p:nvPicPr>
            <p:cNvPr id="18" name="object 18"/>
            <p:cNvPicPr/>
            <p:nvPr/>
          </p:nvPicPr>
          <p:blipFill>
            <a:blip r:embed="rId3" cstate="print">
              <a:extLst>
                <a:ext uri="{28A0092B-C50C-407E-A947-70E740481C1C}">
                  <a14:useLocalDpi xmlns:a14="http://schemas.microsoft.com/office/drawing/2010/main"/>
                </a:ext>
              </a:extLst>
            </a:blip>
            <a:stretch>
              <a:fillRect/>
            </a:stretch>
          </p:blipFill>
          <p:spPr>
            <a:xfrm>
              <a:off x="3780237" y="5638800"/>
              <a:ext cx="1374648" cy="472440"/>
            </a:xfrm>
            <a:prstGeom prst="rect">
              <a:avLst/>
            </a:prstGeom>
          </p:spPr>
        </p:pic>
        <p:pic>
          <p:nvPicPr>
            <p:cNvPr id="19" name="object 19"/>
            <p:cNvPicPr/>
            <p:nvPr/>
          </p:nvPicPr>
          <p:blipFill>
            <a:blip r:embed="rId4" cstate="print">
              <a:extLst>
                <a:ext uri="{28A0092B-C50C-407E-A947-70E740481C1C}">
                  <a14:useLocalDpi xmlns:a14="http://schemas.microsoft.com/office/drawing/2010/main"/>
                </a:ext>
              </a:extLst>
            </a:blip>
            <a:stretch>
              <a:fillRect/>
            </a:stretch>
          </p:blipFill>
          <p:spPr>
            <a:xfrm>
              <a:off x="5655564" y="5352288"/>
              <a:ext cx="3176016" cy="957072"/>
            </a:xfrm>
            <a:prstGeom prst="rect">
              <a:avLst/>
            </a:prstGeom>
          </p:spPr>
        </p:pic>
        <p:pic>
          <p:nvPicPr>
            <p:cNvPr id="20" name="object 20"/>
            <p:cNvPicPr/>
            <p:nvPr/>
          </p:nvPicPr>
          <p:blipFill>
            <a:blip r:embed="rId5" cstate="print">
              <a:extLst>
                <a:ext uri="{28A0092B-C50C-407E-A947-70E740481C1C}">
                  <a14:useLocalDpi xmlns:a14="http://schemas.microsoft.com/office/drawing/2010/main"/>
                </a:ext>
              </a:extLst>
            </a:blip>
            <a:stretch>
              <a:fillRect/>
            </a:stretch>
          </p:blipFill>
          <p:spPr>
            <a:xfrm>
              <a:off x="579030" y="5605271"/>
              <a:ext cx="2700528" cy="539495"/>
            </a:xfrm>
            <a:prstGeom prst="rect">
              <a:avLst/>
            </a:prstGeom>
          </p:spPr>
        </p:pic>
        <p:pic>
          <p:nvPicPr>
            <p:cNvPr id="23" name="Picture 22">
              <a:extLst>
                <a:ext uri="{FF2B5EF4-FFF2-40B4-BE49-F238E27FC236}">
                  <a16:creationId xmlns:a16="http://schemas.microsoft.com/office/drawing/2014/main" id="{FEFE8EAA-D019-93AE-1273-7B16ECD338E4}"/>
                </a:ext>
              </a:extLst>
            </p:cNvPr>
            <p:cNvPicPr>
              <a:picLocks noChangeAspect="1"/>
            </p:cNvPicPr>
            <p:nvPr/>
          </p:nvPicPr>
          <p:blipFill>
            <a:blip r:embed="rId6">
              <a:alphaModFix amt="52000"/>
            </a:blip>
            <a:stretch>
              <a:fillRect/>
            </a:stretch>
          </p:blipFill>
          <p:spPr>
            <a:xfrm>
              <a:off x="9332259" y="5642545"/>
              <a:ext cx="1754841" cy="473625"/>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B06F5F-10E1-D065-AF72-2F67A59AFA75}"/>
              </a:ext>
            </a:extLst>
          </p:cNvPr>
          <p:cNvSpPr>
            <a:spLocks noGrp="1"/>
          </p:cNvSpPr>
          <p:nvPr>
            <p:ph type="ctrTitle"/>
          </p:nvPr>
        </p:nvSpPr>
        <p:spPr/>
        <p:txBody>
          <a:bodyPr/>
          <a:lstStyle/>
          <a:p>
            <a:r>
              <a:rPr lang="en-US"/>
              <a:t>Printed</a:t>
            </a:r>
            <a:br>
              <a:rPr lang="en-US"/>
            </a:br>
            <a:r>
              <a:rPr lang="en-US"/>
              <a:t>One-Pager</a:t>
            </a:r>
          </a:p>
        </p:txBody>
      </p:sp>
      <p:pic>
        <p:nvPicPr>
          <p:cNvPr id="5" name="Picture Placeholder 4">
            <a:extLst>
              <a:ext uri="{FF2B5EF4-FFF2-40B4-BE49-F238E27FC236}">
                <a16:creationId xmlns:a16="http://schemas.microsoft.com/office/drawing/2014/main" id="{ACAECF15-4A67-78F1-973C-869C84FDDC7B}"/>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p:blipFill>
        <p:spPr>
          <a:xfrm>
            <a:off x="7498080" y="457200"/>
            <a:ext cx="4236720" cy="5943600"/>
          </a:xfrm>
        </p:spPr>
      </p:pic>
      <p:sp>
        <p:nvSpPr>
          <p:cNvPr id="9" name="Text Placeholder 8">
            <a:extLst>
              <a:ext uri="{FF2B5EF4-FFF2-40B4-BE49-F238E27FC236}">
                <a16:creationId xmlns:a16="http://schemas.microsoft.com/office/drawing/2014/main" id="{76AC735D-7053-661B-101A-BF3B5DDCBE8C}"/>
              </a:ext>
            </a:extLst>
          </p:cNvPr>
          <p:cNvSpPr>
            <a:spLocks noGrp="1"/>
          </p:cNvSpPr>
          <p:nvPr>
            <p:ph type="body" sz="quarter" idx="12"/>
          </p:nvPr>
        </p:nvSpPr>
        <p:spPr/>
        <p:txBody>
          <a:bodyPr/>
          <a:lstStyle/>
          <a:p>
            <a:r>
              <a:rPr lang="en-US"/>
              <a:t>01.</a:t>
            </a:r>
          </a:p>
        </p:txBody>
      </p:sp>
    </p:spTree>
    <p:extLst>
      <p:ext uri="{BB962C8B-B14F-4D97-AF65-F5344CB8AC3E}">
        <p14:creationId xmlns:p14="http://schemas.microsoft.com/office/powerpoint/2010/main" val="3046880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10BBD3-C79F-2539-B227-283210FB13C6}"/>
              </a:ext>
            </a:extLst>
          </p:cNvPr>
          <p:cNvSpPr>
            <a:spLocks noGrp="1"/>
          </p:cNvSpPr>
          <p:nvPr>
            <p:ph type="title"/>
          </p:nvPr>
        </p:nvSpPr>
        <p:spPr/>
        <p:txBody>
          <a:bodyPr/>
          <a:lstStyle/>
          <a:p>
            <a:r>
              <a:rPr lang="en-US"/>
              <a:t>How to Use: One-Pager</a:t>
            </a:r>
          </a:p>
        </p:txBody>
      </p:sp>
      <p:sp>
        <p:nvSpPr>
          <p:cNvPr id="9" name="Content Placeholder 8">
            <a:extLst>
              <a:ext uri="{FF2B5EF4-FFF2-40B4-BE49-F238E27FC236}">
                <a16:creationId xmlns:a16="http://schemas.microsoft.com/office/drawing/2014/main" id="{06B827B8-1CED-F12D-88BA-C061CEFAFD61}"/>
              </a:ext>
            </a:extLst>
          </p:cNvPr>
          <p:cNvSpPr>
            <a:spLocks noGrp="1"/>
          </p:cNvSpPr>
          <p:nvPr>
            <p:ph idx="1"/>
          </p:nvPr>
        </p:nvSpPr>
        <p:spPr/>
        <p:txBody>
          <a:bodyPr/>
          <a:lstStyle/>
          <a:p>
            <a:r>
              <a:rPr lang="en-US" sz="1600"/>
              <a:t>The following NC College Connect one-pager has been developed to provide another way to amplify NC College Connect with students at your school or college and in your communities. </a:t>
            </a:r>
          </a:p>
          <a:p>
            <a:r>
              <a:rPr lang="en-US" sz="1600"/>
              <a:t>This one-pager is sized to print on 8.5x11” paper. Print this to share at events and with those in your network. It is not designed for sharing on social media and should not be used in that medium.</a:t>
            </a:r>
          </a:p>
          <a:p>
            <a:r>
              <a:rPr lang="en-US" sz="1600"/>
              <a:t>This one-pager is also included in the downloadable file on the </a:t>
            </a:r>
            <a:r>
              <a:rPr lang="en-US" sz="1600">
                <a:solidFill>
                  <a:srgbClr val="00A126"/>
                </a:solidFill>
                <a:hlinkClick r:id="rId2">
                  <a:extLst>
                    <a:ext uri="{A12FA001-AC4F-418D-AE19-62706E023703}">
                      <ahyp:hlinkClr xmlns:ahyp="http://schemas.microsoft.com/office/drawing/2018/hyperlinkcolor" val="tx"/>
                    </a:ext>
                  </a:extLst>
                </a:hlinkClick>
              </a:rPr>
              <a:t>NC College Connect resources page</a:t>
            </a:r>
            <a:r>
              <a:rPr lang="en-US" sz="1600">
                <a:solidFill>
                  <a:schemeClr val="bg1"/>
                </a:solidFill>
                <a:hlinkClick r:id="rId2">
                  <a:extLst>
                    <a:ext uri="{A12FA001-AC4F-418D-AE19-62706E023703}">
                      <ahyp:hlinkClr xmlns:ahyp="http://schemas.microsoft.com/office/drawing/2018/hyperlinkcolor" val="tx"/>
                    </a:ext>
                  </a:extLst>
                </a:hlinkClick>
              </a:rPr>
              <a:t> </a:t>
            </a:r>
            <a:r>
              <a:rPr lang="en-US" sz="1600"/>
              <a:t>for education professionals.</a:t>
            </a:r>
          </a:p>
        </p:txBody>
      </p:sp>
      <p:pic>
        <p:nvPicPr>
          <p:cNvPr id="2" name="Picture 1" descr="A couple of students looking at a computer&#10;&#10;AI-generated content may be incorrect.">
            <a:extLst>
              <a:ext uri="{FF2B5EF4-FFF2-40B4-BE49-F238E27FC236}">
                <a16:creationId xmlns:a16="http://schemas.microsoft.com/office/drawing/2014/main" id="{64284304-78BF-D382-A6B7-9AE84E09F1E4}"/>
              </a:ext>
            </a:extLst>
          </p:cNvPr>
          <p:cNvPicPr>
            <a:picLocks noChangeAspect="1"/>
          </p:cNvPicPr>
          <p:nvPr/>
        </p:nvPicPr>
        <p:blipFill>
          <a:blip r:embed="rId3" cstate="print">
            <a:extLst>
              <a:ext uri="{28A0092B-C50C-407E-A947-70E740481C1C}">
                <a14:useLocalDpi xmlns:a14="http://schemas.microsoft.com/office/drawing/2010/main"/>
              </a:ext>
            </a:extLst>
          </a:blip>
          <a:srcRect t="843" b="2528"/>
          <a:stretch>
            <a:fillRect/>
          </a:stretch>
        </p:blipFill>
        <p:spPr>
          <a:xfrm>
            <a:off x="7112404" y="565802"/>
            <a:ext cx="4657067" cy="5823701"/>
          </a:xfrm>
          <a:prstGeom prst="roundRect">
            <a:avLst>
              <a:gd name="adj" fmla="val 2834"/>
            </a:avLst>
          </a:prstGeom>
          <a:effectLst>
            <a:outerShdw blurRad="177800" dist="38100" dir="2700000">
              <a:srgbClr val="000000">
                <a:alpha val="10000"/>
              </a:srgbClr>
            </a:outerShdw>
          </a:effectLst>
        </p:spPr>
      </p:pic>
    </p:spTree>
    <p:extLst>
      <p:ext uri="{BB962C8B-B14F-4D97-AF65-F5344CB8AC3E}">
        <p14:creationId xmlns:p14="http://schemas.microsoft.com/office/powerpoint/2010/main" val="941321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2E0AE-00D5-080B-39D7-BC281C231646}"/>
              </a:ext>
            </a:extLst>
          </p:cNvPr>
          <p:cNvSpPr>
            <a:spLocks noGrp="1"/>
          </p:cNvSpPr>
          <p:nvPr>
            <p:ph type="ctrTitle"/>
          </p:nvPr>
        </p:nvSpPr>
        <p:spPr/>
        <p:txBody>
          <a:bodyPr/>
          <a:lstStyle/>
          <a:p>
            <a:r>
              <a:rPr lang="en-US"/>
              <a:t>Social Media</a:t>
            </a:r>
            <a:br>
              <a:rPr lang="en-US"/>
            </a:br>
            <a:r>
              <a:rPr lang="en-US"/>
              <a:t>Graphics</a:t>
            </a:r>
          </a:p>
        </p:txBody>
      </p:sp>
      <p:pic>
        <p:nvPicPr>
          <p:cNvPr id="7" name="Picture Placeholder 6">
            <a:extLst>
              <a:ext uri="{FF2B5EF4-FFF2-40B4-BE49-F238E27FC236}">
                <a16:creationId xmlns:a16="http://schemas.microsoft.com/office/drawing/2014/main" id="{AE3BDCA5-FAED-519F-87B7-9253AC6CC66E}"/>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t="3336" b="3336"/>
          <a:stretch/>
        </p:blipFill>
        <p:spPr>
          <a:xfrm>
            <a:off x="7498080" y="457200"/>
            <a:ext cx="4236720" cy="5943600"/>
          </a:xfrm>
        </p:spPr>
      </p:pic>
      <p:sp>
        <p:nvSpPr>
          <p:cNvPr id="8" name="Text Placeholder 7">
            <a:extLst>
              <a:ext uri="{FF2B5EF4-FFF2-40B4-BE49-F238E27FC236}">
                <a16:creationId xmlns:a16="http://schemas.microsoft.com/office/drawing/2014/main" id="{7245A308-3D86-04A2-17F8-A6A2283A9B40}"/>
              </a:ext>
            </a:extLst>
          </p:cNvPr>
          <p:cNvSpPr>
            <a:spLocks noGrp="1"/>
          </p:cNvSpPr>
          <p:nvPr>
            <p:ph type="body" sz="quarter" idx="12"/>
          </p:nvPr>
        </p:nvSpPr>
        <p:spPr/>
        <p:txBody>
          <a:bodyPr/>
          <a:lstStyle/>
          <a:p>
            <a:r>
              <a:rPr lang="en-US"/>
              <a:t>02.</a:t>
            </a:r>
          </a:p>
        </p:txBody>
      </p:sp>
    </p:spTree>
    <p:extLst>
      <p:ext uri="{BB962C8B-B14F-4D97-AF65-F5344CB8AC3E}">
        <p14:creationId xmlns:p14="http://schemas.microsoft.com/office/powerpoint/2010/main" val="88028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608125-2BFF-F5FD-1AC8-5E6680A785E6}"/>
              </a:ext>
            </a:extLst>
          </p:cNvPr>
          <p:cNvSpPr>
            <a:spLocks noGrp="1"/>
          </p:cNvSpPr>
          <p:nvPr>
            <p:ph type="title"/>
          </p:nvPr>
        </p:nvSpPr>
        <p:spPr/>
        <p:txBody>
          <a:bodyPr/>
          <a:lstStyle/>
          <a:p>
            <a:r>
              <a:rPr lang="en-US"/>
              <a:t>How to Use: Social Media Graphics</a:t>
            </a:r>
          </a:p>
        </p:txBody>
      </p:sp>
      <p:sp>
        <p:nvSpPr>
          <p:cNvPr id="7" name="Content Placeholder 6">
            <a:extLst>
              <a:ext uri="{FF2B5EF4-FFF2-40B4-BE49-F238E27FC236}">
                <a16:creationId xmlns:a16="http://schemas.microsoft.com/office/drawing/2014/main" id="{7E004268-5FD6-8F5F-60FF-1771CBF2A1E9}"/>
              </a:ext>
            </a:extLst>
          </p:cNvPr>
          <p:cNvSpPr>
            <a:spLocks noGrp="1"/>
          </p:cNvSpPr>
          <p:nvPr>
            <p:ph idx="1"/>
          </p:nvPr>
        </p:nvSpPr>
        <p:spPr/>
        <p:txBody>
          <a:bodyPr numCol="1" spcCol="365760"/>
          <a:lstStyle/>
          <a:p>
            <a:r>
              <a:rPr lang="en-US" sz="1800"/>
              <a:t>The social media resources in the following slides have been developed to provide optional content to elevate NC College Connect. Each social post incorporates NC College Connect branding and key messaging.</a:t>
            </a:r>
          </a:p>
          <a:p>
            <a:r>
              <a:rPr lang="en-US" sz="1800"/>
              <a:t>The social graphics are suitable to be shared on your Instagram, X, and Facebook profiles and are intended to be paired with versions of the example posts included in the following slides. </a:t>
            </a:r>
          </a:p>
          <a:p>
            <a:r>
              <a:rPr lang="en-US" sz="1800"/>
              <a:t>Feel free to add language that aligns to your brand’s tone of voice or unique information that relates to this post. However, please do not change the meaning of the language about the program or alter the social graphics in any way. </a:t>
            </a:r>
          </a:p>
          <a:p>
            <a:r>
              <a:rPr lang="en-US" sz="1800"/>
              <a:t>Please use the hashtag </a:t>
            </a:r>
            <a:r>
              <a:rPr lang="en-US" sz="1800" b="1"/>
              <a:t>#</a:t>
            </a:r>
            <a:r>
              <a:rPr lang="en-US" sz="1800" b="1" err="1"/>
              <a:t>NCCollegeConnect</a:t>
            </a:r>
            <a:r>
              <a:rPr lang="en-US" sz="1800" b="1"/>
              <a:t> </a:t>
            </a:r>
            <a:r>
              <a:rPr lang="en-US" sz="1800"/>
              <a:t>when posting on social media. </a:t>
            </a:r>
          </a:p>
          <a:p>
            <a:r>
              <a:rPr lang="en-US" sz="1800" b="1"/>
              <a:t>Note: </a:t>
            </a:r>
            <a:r>
              <a:rPr lang="en-US" sz="1800"/>
              <a:t>These graphics are included in the downloadable file on the</a:t>
            </a:r>
            <a:r>
              <a:rPr lang="en-US" sz="1800">
                <a:solidFill>
                  <a:srgbClr val="00A126"/>
                </a:solidFill>
                <a:hlinkClick r:id="rId2">
                  <a:extLst>
                    <a:ext uri="{A12FA001-AC4F-418D-AE19-62706E023703}">
                      <ahyp:hlinkClr xmlns:ahyp="http://schemas.microsoft.com/office/drawing/2018/hyperlinkcolor" val="tx"/>
                    </a:ext>
                  </a:extLst>
                </a:hlinkClick>
              </a:rPr>
              <a:t> NC College Connect resources page</a:t>
            </a:r>
            <a:r>
              <a:rPr lang="en-US" sz="1800">
                <a:solidFill>
                  <a:schemeClr val="bg1"/>
                </a:solidFill>
                <a:hlinkClick r:id="rId2">
                  <a:extLst>
                    <a:ext uri="{A12FA001-AC4F-418D-AE19-62706E023703}">
                      <ahyp:hlinkClr xmlns:ahyp="http://schemas.microsoft.com/office/drawing/2018/hyperlinkcolor" val="tx"/>
                    </a:ext>
                  </a:extLst>
                </a:hlinkClick>
              </a:rPr>
              <a:t> </a:t>
            </a:r>
            <a:r>
              <a:rPr lang="en-US" sz="1800"/>
              <a:t>for education professionals. There is no need to screenshot the graphics included in this document. </a:t>
            </a:r>
          </a:p>
        </p:txBody>
      </p:sp>
    </p:spTree>
    <p:extLst>
      <p:ext uri="{BB962C8B-B14F-4D97-AF65-F5344CB8AC3E}">
        <p14:creationId xmlns:p14="http://schemas.microsoft.com/office/powerpoint/2010/main" val="1637123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83ACB-6BF2-053D-9F07-65EC8D13417E}"/>
              </a:ext>
            </a:extLst>
          </p:cNvPr>
          <p:cNvSpPr>
            <a:spLocks noGrp="1"/>
          </p:cNvSpPr>
          <p:nvPr>
            <p:ph type="title"/>
          </p:nvPr>
        </p:nvSpPr>
        <p:spPr/>
        <p:txBody>
          <a:bodyPr/>
          <a:lstStyle/>
          <a:p>
            <a:r>
              <a:rPr lang="en-US"/>
              <a:t>Post #1: English</a:t>
            </a:r>
          </a:p>
        </p:txBody>
      </p:sp>
      <p:pic>
        <p:nvPicPr>
          <p:cNvPr id="16" name="Picture Placeholder 15">
            <a:extLst>
              <a:ext uri="{FF2B5EF4-FFF2-40B4-BE49-F238E27FC236}">
                <a16:creationId xmlns:a16="http://schemas.microsoft.com/office/drawing/2014/main" id="{AD5C1DE9-8083-B8CF-8110-912B5F092A4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p:blipFill>
        <p:spPr>
          <a:xfrm>
            <a:off x="737362" y="1676400"/>
            <a:ext cx="3783998" cy="4724400"/>
          </a:xfrm>
        </p:spPr>
      </p:pic>
      <p:sp>
        <p:nvSpPr>
          <p:cNvPr id="8" name="Content Placeholder 7">
            <a:extLst>
              <a:ext uri="{FF2B5EF4-FFF2-40B4-BE49-F238E27FC236}">
                <a16:creationId xmlns:a16="http://schemas.microsoft.com/office/drawing/2014/main" id="{885D07E5-F4DD-B7E1-AC7E-02701D20D632}"/>
              </a:ext>
            </a:extLst>
          </p:cNvPr>
          <p:cNvSpPr>
            <a:spLocks noGrp="1"/>
          </p:cNvSpPr>
          <p:nvPr>
            <p:ph idx="14"/>
          </p:nvPr>
        </p:nvSpPr>
        <p:spPr>
          <a:xfrm>
            <a:off x="5278583" y="1832325"/>
            <a:ext cx="6456218" cy="1255259"/>
          </a:xfrm>
        </p:spPr>
        <p:txBody>
          <a:bodyPr anchor="t"/>
          <a:lstStyle/>
          <a:p>
            <a:pPr marL="0" indent="0">
              <a:buNone/>
            </a:pPr>
            <a:r>
              <a:rPr lang="en-US" b="1">
                <a:solidFill>
                  <a:schemeClr val="accent2"/>
                </a:solidFill>
              </a:rPr>
              <a:t>X (Twitter) Copy</a:t>
            </a:r>
          </a:p>
          <a:p>
            <a:pPr marL="0" indent="0">
              <a:buNone/>
            </a:pPr>
            <a:r>
              <a:rPr lang="en-US" sz="1100"/>
              <a:t>🚨NC students, the hard part is over! With #</a:t>
            </a:r>
            <a:r>
              <a:rPr lang="en-US" sz="1100" err="1"/>
              <a:t>NCCollegeConnect</a:t>
            </a:r>
            <a:r>
              <a:rPr lang="en-US" sz="1100"/>
              <a:t> you’re directly admitted to institutions where you already meet admission requirements. No test scores or essays, you’re in! All you need to do is complete a simple form and accept at: </a:t>
            </a:r>
            <a:r>
              <a:rPr lang="en-US" sz="1100" u="sng">
                <a:hlinkClick r:id="rId3"/>
              </a:rPr>
              <a:t>NCCollegeConnect.org</a:t>
            </a:r>
            <a:r>
              <a:rPr lang="en-US" sz="1100"/>
              <a:t>!</a:t>
            </a:r>
          </a:p>
        </p:txBody>
      </p:sp>
      <p:sp>
        <p:nvSpPr>
          <p:cNvPr id="10" name="Content Placeholder 9">
            <a:extLst>
              <a:ext uri="{FF2B5EF4-FFF2-40B4-BE49-F238E27FC236}">
                <a16:creationId xmlns:a16="http://schemas.microsoft.com/office/drawing/2014/main" id="{1D6FA773-9FBB-6088-DDD0-3C787C6101C9}"/>
              </a:ext>
            </a:extLst>
          </p:cNvPr>
          <p:cNvSpPr>
            <a:spLocks noGrp="1"/>
          </p:cNvSpPr>
          <p:nvPr>
            <p:ph idx="4294967295"/>
          </p:nvPr>
        </p:nvSpPr>
        <p:spPr>
          <a:xfrm>
            <a:off x="5278583" y="3124200"/>
            <a:ext cx="6456217" cy="3020568"/>
          </a:xfrm>
        </p:spPr>
        <p:txBody>
          <a:bodyPr anchor="t">
            <a:normAutofit lnSpcReduction="10000"/>
          </a:bodyPr>
          <a:lstStyle/>
          <a:p>
            <a:pPr marL="0" indent="0">
              <a:lnSpc>
                <a:spcPct val="130000"/>
              </a:lnSpc>
              <a:spcBef>
                <a:spcPts val="0"/>
              </a:spcBef>
              <a:buClr>
                <a:schemeClr val="accent1"/>
              </a:buClr>
              <a:buNone/>
            </a:pPr>
            <a:r>
              <a:rPr lang="en-US" sz="1600" b="1">
                <a:solidFill>
                  <a:schemeClr val="accent2"/>
                </a:solidFill>
              </a:rPr>
              <a:t>Facebook/Instagram Copy:  </a:t>
            </a:r>
          </a:p>
          <a:p>
            <a:pPr marL="45720" indent="0">
              <a:lnSpc>
                <a:spcPct val="130000"/>
              </a:lnSpc>
              <a:spcBef>
                <a:spcPts val="0"/>
              </a:spcBef>
              <a:buNone/>
            </a:pPr>
            <a:r>
              <a:rPr lang="en-US" sz="1100"/>
              <a:t>🚨Students, the hard part is over! Public high school seniors with a weighted 2.8 GPA or above who meet their course requirements are eligible for direct admission at many NC colleges and universities.</a:t>
            </a:r>
          </a:p>
          <a:p>
            <a:pPr marL="45720" indent="0">
              <a:lnSpc>
                <a:spcPct val="130000"/>
              </a:lnSpc>
              <a:spcBef>
                <a:spcPts val="0"/>
              </a:spcBef>
              <a:buNone/>
            </a:pPr>
            <a:r>
              <a:rPr lang="en-US" sz="1100"/>
              <a:t>With #</a:t>
            </a:r>
            <a:r>
              <a:rPr lang="en-US" sz="1100" err="1"/>
              <a:t>NCCollegeConnect</a:t>
            </a:r>
            <a:r>
              <a:rPr lang="en-US" sz="1100"/>
              <a:t>, you’ll be directly admitted to colleges and universities where you already meet admission requirements, no essays or test scores needed!</a:t>
            </a:r>
          </a:p>
          <a:p>
            <a:pPr marL="45720" indent="0">
              <a:lnSpc>
                <a:spcPct val="130000"/>
              </a:lnSpc>
              <a:spcBef>
                <a:spcPts val="0"/>
              </a:spcBef>
              <a:buNone/>
            </a:pPr>
            <a:r>
              <a:rPr lang="en-US" sz="1100"/>
              <a:t>All eligible students need to do is: </a:t>
            </a:r>
          </a:p>
          <a:p>
            <a:pPr marL="45720" indent="0">
              <a:lnSpc>
                <a:spcPct val="130000"/>
              </a:lnSpc>
              <a:spcBef>
                <a:spcPts val="0"/>
              </a:spcBef>
              <a:buNone/>
            </a:pPr>
            <a:r>
              <a:rPr lang="en-US" sz="1100"/>
              <a:t>✅ Tell institutions you accept your admission with a simple form </a:t>
            </a:r>
          </a:p>
          <a:p>
            <a:pPr marL="45720" indent="0">
              <a:lnSpc>
                <a:spcPct val="130000"/>
              </a:lnSpc>
              <a:spcBef>
                <a:spcPts val="0"/>
              </a:spcBef>
              <a:buNone/>
            </a:pPr>
            <a:r>
              <a:rPr lang="en-US" sz="1100"/>
              <a:t>✅ Maintain your GPA of 2.8 or above</a:t>
            </a:r>
          </a:p>
          <a:p>
            <a:pPr marL="45720" indent="0">
              <a:lnSpc>
                <a:spcPct val="130000"/>
              </a:lnSpc>
              <a:spcBef>
                <a:spcPts val="0"/>
              </a:spcBef>
              <a:buNone/>
            </a:pPr>
            <a:r>
              <a:rPr lang="en-US" sz="1100"/>
              <a:t>✅ Meet graduation &amp; course  requirements</a:t>
            </a:r>
          </a:p>
          <a:p>
            <a:pPr marL="45720" indent="0">
              <a:lnSpc>
                <a:spcPct val="130000"/>
              </a:lnSpc>
              <a:spcBef>
                <a:spcPts val="0"/>
              </a:spcBef>
              <a:buNone/>
            </a:pPr>
            <a:r>
              <a:rPr lang="en-US" sz="1100"/>
              <a:t>Get the details at </a:t>
            </a:r>
            <a:r>
              <a:rPr lang="en-US" sz="1100" u="sng">
                <a:hlinkClick r:id="rId4"/>
              </a:rPr>
              <a:t>NCCollegeConnect.org</a:t>
            </a:r>
            <a:r>
              <a:rPr lang="en-US" sz="1100"/>
              <a:t>. </a:t>
            </a:r>
          </a:p>
        </p:txBody>
      </p:sp>
    </p:spTree>
    <p:extLst>
      <p:ext uri="{BB962C8B-B14F-4D97-AF65-F5344CB8AC3E}">
        <p14:creationId xmlns:p14="http://schemas.microsoft.com/office/powerpoint/2010/main" val="3336100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2A79-3098-4C08-6104-B3E23A0930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A3B809-7C9B-7986-289F-207C8B8E0F38}"/>
              </a:ext>
            </a:extLst>
          </p:cNvPr>
          <p:cNvSpPr>
            <a:spLocks noGrp="1"/>
          </p:cNvSpPr>
          <p:nvPr>
            <p:ph type="title"/>
          </p:nvPr>
        </p:nvSpPr>
        <p:spPr/>
        <p:txBody>
          <a:bodyPr/>
          <a:lstStyle/>
          <a:p>
            <a:r>
              <a:rPr lang="en-US"/>
              <a:t>Post #1: English</a:t>
            </a:r>
          </a:p>
        </p:txBody>
      </p:sp>
      <p:pic>
        <p:nvPicPr>
          <p:cNvPr id="16" name="Picture Placeholder 15">
            <a:extLst>
              <a:ext uri="{FF2B5EF4-FFF2-40B4-BE49-F238E27FC236}">
                <a16:creationId xmlns:a16="http://schemas.microsoft.com/office/drawing/2014/main" id="{41DA7B92-7678-B627-F593-F736ED6C87E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p:blipFill>
        <p:spPr>
          <a:xfrm>
            <a:off x="737362" y="1676400"/>
            <a:ext cx="3783998" cy="4724400"/>
          </a:xfrm>
        </p:spPr>
      </p:pic>
      <p:sp>
        <p:nvSpPr>
          <p:cNvPr id="8" name="Content Placeholder 7">
            <a:extLst>
              <a:ext uri="{FF2B5EF4-FFF2-40B4-BE49-F238E27FC236}">
                <a16:creationId xmlns:a16="http://schemas.microsoft.com/office/drawing/2014/main" id="{8E8096E5-EE5C-8E3A-055E-C4FDCEB2BEB2}"/>
              </a:ext>
            </a:extLst>
          </p:cNvPr>
          <p:cNvSpPr>
            <a:spLocks noGrp="1"/>
          </p:cNvSpPr>
          <p:nvPr>
            <p:ph idx="14"/>
          </p:nvPr>
        </p:nvSpPr>
        <p:spPr>
          <a:xfrm>
            <a:off x="5278583" y="1832325"/>
            <a:ext cx="6456218" cy="1886235"/>
          </a:xfrm>
        </p:spPr>
        <p:txBody>
          <a:bodyPr anchor="t"/>
          <a:lstStyle/>
          <a:p>
            <a:pPr marL="0" indent="0">
              <a:buNone/>
            </a:pPr>
            <a:r>
              <a:rPr lang="en-US" b="1">
                <a:solidFill>
                  <a:schemeClr val="accent2"/>
                </a:solidFill>
              </a:rPr>
              <a:t>X (Twitter) Copy</a:t>
            </a:r>
          </a:p>
          <a:p>
            <a:pPr marL="0" indent="0">
              <a:buNone/>
            </a:pPr>
            <a:r>
              <a:rPr lang="en-US" sz="1100"/>
              <a:t>Heard of #</a:t>
            </a:r>
            <a:r>
              <a:rPr lang="en-US" sz="1100" err="1"/>
              <a:t>NCCollegeConnect</a:t>
            </a:r>
            <a:r>
              <a:rPr lang="en-US" sz="1100"/>
              <a:t>? The program provides direct admission to many NC institutions. You’re admitted if you:</a:t>
            </a:r>
          </a:p>
          <a:p>
            <a:pPr marL="0" indent="0">
              <a:buNone/>
            </a:pPr>
            <a:r>
              <a:rPr lang="en-US" sz="1100"/>
              <a:t>✅ are a NC public high school senior</a:t>
            </a:r>
          </a:p>
          <a:p>
            <a:pPr marL="0" indent="0">
              <a:buNone/>
            </a:pPr>
            <a:r>
              <a:rPr lang="en-US" sz="1100"/>
              <a:t>✅ have a weighted GPA of 2.8 or above</a:t>
            </a:r>
          </a:p>
          <a:p>
            <a:pPr marL="0" indent="0">
              <a:buNone/>
            </a:pPr>
            <a:r>
              <a:rPr lang="en-US" sz="1100"/>
              <a:t>✅ meet course requirements</a:t>
            </a:r>
          </a:p>
          <a:p>
            <a:pPr marL="0" indent="0">
              <a:buNone/>
            </a:pPr>
            <a:r>
              <a:rPr lang="en-US" sz="1100"/>
              <a:t>See where you're admitted and confirm your spot at </a:t>
            </a:r>
            <a:r>
              <a:rPr lang="en-US" sz="1100" err="1">
                <a:hlinkClick r:id="rId3"/>
              </a:rPr>
              <a:t>NCCollegeConnect.org</a:t>
            </a:r>
            <a:r>
              <a:rPr lang="en-US" sz="1100"/>
              <a:t>! </a:t>
            </a:r>
          </a:p>
        </p:txBody>
      </p:sp>
      <p:sp>
        <p:nvSpPr>
          <p:cNvPr id="10" name="Content Placeholder 9">
            <a:extLst>
              <a:ext uri="{FF2B5EF4-FFF2-40B4-BE49-F238E27FC236}">
                <a16:creationId xmlns:a16="http://schemas.microsoft.com/office/drawing/2014/main" id="{180B0A27-5405-BBC7-5480-06A984C0FE26}"/>
              </a:ext>
            </a:extLst>
          </p:cNvPr>
          <p:cNvSpPr>
            <a:spLocks noGrp="1"/>
          </p:cNvSpPr>
          <p:nvPr>
            <p:ph idx="4294967295"/>
          </p:nvPr>
        </p:nvSpPr>
        <p:spPr>
          <a:xfrm>
            <a:off x="5278583" y="3892296"/>
            <a:ext cx="6456217" cy="2618232"/>
          </a:xfrm>
        </p:spPr>
        <p:txBody>
          <a:bodyPr anchor="t">
            <a:normAutofit/>
          </a:bodyPr>
          <a:lstStyle/>
          <a:p>
            <a:pPr marL="0" indent="0">
              <a:lnSpc>
                <a:spcPct val="130000"/>
              </a:lnSpc>
              <a:spcBef>
                <a:spcPts val="0"/>
              </a:spcBef>
              <a:buClr>
                <a:schemeClr val="accent1"/>
              </a:buClr>
              <a:buNone/>
            </a:pPr>
            <a:r>
              <a:rPr lang="en-US" sz="1600" b="1">
                <a:solidFill>
                  <a:schemeClr val="accent2"/>
                </a:solidFill>
              </a:rPr>
              <a:t>Facebook/Instagram Copy:  </a:t>
            </a:r>
          </a:p>
          <a:p>
            <a:pPr marL="45720" indent="0">
              <a:lnSpc>
                <a:spcPct val="130000"/>
              </a:lnSpc>
              <a:spcBef>
                <a:spcPts val="0"/>
              </a:spcBef>
              <a:buNone/>
            </a:pPr>
            <a:r>
              <a:rPr lang="en-US" sz="1100"/>
              <a:t>🚨 NC high school seniors: applying to college just got easier with North Carolina’s direct admission program #</a:t>
            </a:r>
            <a:r>
              <a:rPr lang="en-US" sz="1100" err="1"/>
              <a:t>NCCollegeConnect</a:t>
            </a:r>
            <a:r>
              <a:rPr lang="en-US" sz="1100"/>
              <a:t>!</a:t>
            </a:r>
          </a:p>
          <a:p>
            <a:pPr marL="45720" indent="0">
              <a:lnSpc>
                <a:spcPct val="130000"/>
              </a:lnSpc>
              <a:spcBef>
                <a:spcPts val="0"/>
              </a:spcBef>
              <a:buNone/>
            </a:pPr>
            <a:r>
              <a:rPr lang="en-US" sz="1100"/>
              <a:t>Eligibility is simple. You’re already admitted if you...</a:t>
            </a:r>
          </a:p>
          <a:p>
            <a:pPr marL="45720" indent="0">
              <a:lnSpc>
                <a:spcPct val="130000"/>
              </a:lnSpc>
              <a:spcBef>
                <a:spcPts val="0"/>
              </a:spcBef>
              <a:buNone/>
            </a:pPr>
            <a:r>
              <a:rPr lang="en-US" sz="1100"/>
              <a:t>✅ are an NC public high school senior</a:t>
            </a:r>
          </a:p>
          <a:p>
            <a:pPr marL="45720" indent="0">
              <a:lnSpc>
                <a:spcPct val="130000"/>
              </a:lnSpc>
              <a:spcBef>
                <a:spcPts val="0"/>
              </a:spcBef>
              <a:buNone/>
            </a:pPr>
            <a:r>
              <a:rPr lang="en-US" sz="1100"/>
              <a:t>✅ have a weighted GPA of 2.8 or above</a:t>
            </a:r>
          </a:p>
          <a:p>
            <a:pPr marL="45720" indent="0">
              <a:lnSpc>
                <a:spcPct val="130000"/>
              </a:lnSpc>
              <a:spcBef>
                <a:spcPts val="0"/>
              </a:spcBef>
              <a:buNone/>
            </a:pPr>
            <a:r>
              <a:rPr lang="en-US" sz="1100"/>
              <a:t>✅ meet graduation &amp; course requirements</a:t>
            </a:r>
          </a:p>
          <a:p>
            <a:pPr marL="45720" indent="0">
              <a:lnSpc>
                <a:spcPct val="130000"/>
              </a:lnSpc>
              <a:spcBef>
                <a:spcPts val="0"/>
              </a:spcBef>
              <a:buNone/>
            </a:pPr>
            <a:r>
              <a:rPr lang="en-US" sz="1100"/>
              <a:t>No essays, no recommendation letters, no wait...just a few clicks. Ready to take the next step? Meet your moment at </a:t>
            </a:r>
            <a:r>
              <a:rPr lang="en-US" sz="1100" err="1">
                <a:hlinkClick r:id="rId3"/>
              </a:rPr>
              <a:t>NCCollegeConnect.org</a:t>
            </a:r>
            <a:r>
              <a:rPr lang="en-US" sz="1100"/>
              <a:t>!</a:t>
            </a:r>
          </a:p>
        </p:txBody>
      </p:sp>
    </p:spTree>
    <p:extLst>
      <p:ext uri="{BB962C8B-B14F-4D97-AF65-F5344CB8AC3E}">
        <p14:creationId xmlns:p14="http://schemas.microsoft.com/office/powerpoint/2010/main" val="1315096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6B5BA8-8313-6426-3E68-E78A6CE10E83}"/>
              </a:ext>
            </a:extLst>
          </p:cNvPr>
          <p:cNvSpPr>
            <a:spLocks noGrp="1"/>
          </p:cNvSpPr>
          <p:nvPr>
            <p:ph type="ctrTitle"/>
          </p:nvPr>
        </p:nvSpPr>
        <p:spPr/>
        <p:txBody>
          <a:bodyPr/>
          <a:lstStyle/>
          <a:p>
            <a:r>
              <a:rPr lang="en-US"/>
              <a:t>PowerPoint Slides</a:t>
            </a:r>
          </a:p>
        </p:txBody>
      </p:sp>
      <p:pic>
        <p:nvPicPr>
          <p:cNvPr id="11" name="Picture Placeholder 10">
            <a:extLst>
              <a:ext uri="{FF2B5EF4-FFF2-40B4-BE49-F238E27FC236}">
                <a16:creationId xmlns:a16="http://schemas.microsoft.com/office/drawing/2014/main" id="{3E73CC72-4D3D-4315-5618-EC8652AF4609}"/>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a:fillRect/>
          </a:stretch>
        </p:blipFill>
        <p:spPr>
          <a:xfrm>
            <a:off x="7498080" y="457200"/>
            <a:ext cx="4236720" cy="5943600"/>
          </a:xfrm>
        </p:spPr>
      </p:pic>
      <p:sp>
        <p:nvSpPr>
          <p:cNvPr id="9" name="Text Placeholder 8">
            <a:extLst>
              <a:ext uri="{FF2B5EF4-FFF2-40B4-BE49-F238E27FC236}">
                <a16:creationId xmlns:a16="http://schemas.microsoft.com/office/drawing/2014/main" id="{F82FBE2F-D552-D112-000D-4E54610D6F6C}"/>
              </a:ext>
            </a:extLst>
          </p:cNvPr>
          <p:cNvSpPr>
            <a:spLocks noGrp="1"/>
          </p:cNvSpPr>
          <p:nvPr>
            <p:ph type="body" sz="quarter" idx="12"/>
          </p:nvPr>
        </p:nvSpPr>
        <p:spPr/>
        <p:txBody>
          <a:bodyPr/>
          <a:lstStyle/>
          <a:p>
            <a:r>
              <a:rPr lang="en-US"/>
              <a:t>03.</a:t>
            </a:r>
          </a:p>
        </p:txBody>
      </p:sp>
    </p:spTree>
    <p:extLst>
      <p:ext uri="{BB962C8B-B14F-4D97-AF65-F5344CB8AC3E}">
        <p14:creationId xmlns:p14="http://schemas.microsoft.com/office/powerpoint/2010/main" val="78051072"/>
      </p:ext>
    </p:extLst>
  </p:cSld>
  <p:clrMapOvr>
    <a:masterClrMapping/>
  </p:clrMapOvr>
</p:sld>
</file>

<file path=ppt/theme/theme1.xml><?xml version="1.0" encoding="utf-8"?>
<a:theme xmlns:a="http://schemas.openxmlformats.org/drawingml/2006/main" name="Office Theme">
  <a:themeElements>
    <a:clrScheme name="NC College Connect">
      <a:dk1>
        <a:srgbClr val="333333"/>
      </a:dk1>
      <a:lt1>
        <a:srgbClr val="FFFFFF"/>
      </a:lt1>
      <a:dk2>
        <a:srgbClr val="333333"/>
      </a:dk2>
      <a:lt2>
        <a:srgbClr val="E5EAEC"/>
      </a:lt2>
      <a:accent1>
        <a:srgbClr val="FF9D1E"/>
      </a:accent1>
      <a:accent2>
        <a:srgbClr val="00A126"/>
      </a:accent2>
      <a:accent3>
        <a:srgbClr val="333333"/>
      </a:accent3>
      <a:accent4>
        <a:srgbClr val="FF9D1E"/>
      </a:accent4>
      <a:accent5>
        <a:srgbClr val="00A126"/>
      </a:accent5>
      <a:accent6>
        <a:srgbClr val="89CE48"/>
      </a:accent6>
      <a:hlink>
        <a:srgbClr val="00A126"/>
      </a:hlink>
      <a:folHlink>
        <a:srgbClr val="003C5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1c499e2-b832-466c-a9ba-4425aeae5090" xsi:nil="true"/>
    <lcf76f155ced4ddcb4097134ff3c332f xmlns="3a6b9b5a-ad86-471e-85cb-b783f3df504a">
      <Terms xmlns="http://schemas.microsoft.com/office/infopath/2007/PartnerControls"/>
    </lcf76f155ced4ddcb4097134ff3c332f>
    <mf469811ffca4c69bad02c47da7ff1fe xmlns="3a6b9b5a-ad86-471e-85cb-b783f3df504a">
      <Terms xmlns="http://schemas.microsoft.com/office/infopath/2007/PartnerControls"/>
    </mf469811ffca4c69bad02c47da7ff1fe>
    <fa465a1a12214e15957d184dac96a5f5 xmlns="3a6b9b5a-ad86-471e-85cb-b783f3df504a">
      <Terms xmlns="http://schemas.microsoft.com/office/infopath/2007/PartnerControls"/>
    </fa465a1a12214e15957d184dac96a5f5>
    <Status xmlns="f28da783-63a1-426f-b238-ea4e597e57f3">New</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03328FE2C2634FA77EEADB53352B73" ma:contentTypeVersion="20" ma:contentTypeDescription="Create a new document." ma:contentTypeScope="" ma:versionID="5d2c17c623d826fe4d9b05f7d8c81a45">
  <xsd:schema xmlns:xsd="http://www.w3.org/2001/XMLSchema" xmlns:xs="http://www.w3.org/2001/XMLSchema" xmlns:p="http://schemas.microsoft.com/office/2006/metadata/properties" xmlns:ns2="3a6b9b5a-ad86-471e-85cb-b783f3df504a" xmlns:ns3="f28da783-63a1-426f-b238-ea4e597e57f3" xmlns:ns4="61c499e2-b832-466c-a9ba-4425aeae5090" targetNamespace="http://schemas.microsoft.com/office/2006/metadata/properties" ma:root="true" ma:fieldsID="4214f4ea0a97f3ef0977fd58bc0f7be2" ns2:_="" ns3:_="" ns4:_="">
    <xsd:import namespace="3a6b9b5a-ad86-471e-85cb-b783f3df504a"/>
    <xsd:import namespace="f28da783-63a1-426f-b238-ea4e597e57f3"/>
    <xsd:import namespace="61c499e2-b832-466c-a9ba-4425aeae5090"/>
    <xsd:element name="properties">
      <xsd:complexType>
        <xsd:sequence>
          <xsd:element name="documentManagement">
            <xsd:complexType>
              <xsd:all>
                <xsd:element ref="ns2:fa465a1a12214e15957d184dac96a5f5" minOccurs="0"/>
                <xsd:element ref="ns2:mf469811ffca4c69bad02c47da7ff1fe" minOccurs="0"/>
                <xsd:element ref="ns3:MediaServiceKeyPoints" minOccurs="0"/>
                <xsd:element ref="ns4:TaxCatchAll" minOccurs="0"/>
                <xsd:element ref="ns3:Status" minOccurs="0"/>
                <xsd:element ref="ns2:MediaServiceMetadata" minOccurs="0"/>
                <xsd:element ref="ns2:MediaServiceFastMetadata" minOccurs="0"/>
                <xsd:element ref="ns2:MediaServiceSearchProperties" minOccurs="0"/>
                <xsd:element ref="ns2:MediaServiceObjectDetectorVersions" minOccurs="0"/>
                <xsd:element ref="ns4:SharedWithUsers" minOccurs="0"/>
                <xsd:element ref="ns4: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6b9b5a-ad86-471e-85cb-b783f3df504a" elementFormDefault="qualified">
    <xsd:import namespace="http://schemas.microsoft.com/office/2006/documentManagement/types"/>
    <xsd:import namespace="http://schemas.microsoft.com/office/infopath/2007/PartnerControls"/>
    <xsd:element name="fa465a1a12214e15957d184dac96a5f5" ma:index="8" nillable="true" ma:taxonomy="true" ma:internalName="fa465a1a12214e15957d184dac96a5f5" ma:taxonomyFieldName="Document_x0020_Type" ma:displayName="Document Type" ma:default="" ma:fieldId="{fa465a1a-1221-4e15-957d-184dac96a5f5}" ma:sspId="09d0c549-7865-4361-91a0-0042234db7d7" ma:termSetId="e3594aa2-f9ce-4e01-893c-4d87cc4f8bf7" ma:anchorId="00000000-0000-0000-0000-000000000000" ma:open="false" ma:isKeyword="false">
      <xsd:complexType>
        <xsd:sequence>
          <xsd:element ref="pc:Terms" minOccurs="0" maxOccurs="1"/>
        </xsd:sequence>
      </xsd:complexType>
    </xsd:element>
    <xsd:element name="mf469811ffca4c69bad02c47da7ff1fe" ma:index="9" nillable="true" ma:taxonomy="true" ma:internalName="mf469811ffca4c69bad02c47da7ff1fe" ma:taxonomyFieldName="Sector" ma:displayName="Sector" ma:default="" ma:fieldId="{6f469811-ffca-4c69-bad0-2c47da7ff1fe}" ma:sspId="09d0c549-7865-4361-91a0-0042234db7d7" ma:termSetId="acdf9d96-bfae-47d9-920d-4ab004406326" ma:anchorId="00000000-0000-0000-0000-000000000000" ma:open="fals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9d0c549-7865-4361-91a0-0042234db7d7"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8da783-63a1-426f-b238-ea4e597e57f3" elementFormDefault="qualified">
    <xsd:import namespace="http://schemas.microsoft.com/office/2006/documentManagement/types"/>
    <xsd:import namespace="http://schemas.microsoft.com/office/infopath/2007/PartnerControls"/>
    <xsd:element name="MediaServiceKeyPoints" ma:index="10" nillable="true" ma:displayName="KeyPoints" ma:internalName="MediaServiceKeyPoints" ma:readOnly="true">
      <xsd:simpleType>
        <xsd:restriction base="dms:Note">
          <xsd:maxLength value="255"/>
        </xsd:restriction>
      </xsd:simpleType>
    </xsd:element>
    <xsd:element name="Status" ma:index="14" nillable="true" ma:displayName="Status" ma:default="New" ma:format="Dropdown" ma:internalName="Status">
      <xsd:simpleType>
        <xsd:restriction base="dms:Choice">
          <xsd:enumeration value="New"/>
          <xsd:enumeration value="Draft"/>
          <xsd:enumeration value="Ready for review"/>
          <xsd:enumeration value="Final"/>
        </xsd:restriction>
      </xsd:simpleType>
    </xsd:element>
  </xsd:schema>
  <xsd:schema xmlns:xsd="http://www.w3.org/2001/XMLSchema" xmlns:xs="http://www.w3.org/2001/XMLSchema" xmlns:dms="http://schemas.microsoft.com/office/2006/documentManagement/types" xmlns:pc="http://schemas.microsoft.com/office/infopath/2007/PartnerControls" targetNamespace="61c499e2-b832-466c-a9ba-4425aeae509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1e9f671-81d1-40b4-9a18-d9e6a0d3648c}" ma:internalName="TaxCatchAll" ma:showField="CatchAllData" ma:web="61c499e2-b832-466c-a9ba-4425aeae509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0EB517-ED1D-4BC8-92D8-1AE8EF7EB871}">
  <ds:schemaRefs>
    <ds:schemaRef ds:uri="http://schemas.microsoft.com/sharepoint/v3/contenttype/forms"/>
  </ds:schemaRefs>
</ds:datastoreItem>
</file>

<file path=customXml/itemProps2.xml><?xml version="1.0" encoding="utf-8"?>
<ds:datastoreItem xmlns:ds="http://schemas.openxmlformats.org/officeDocument/2006/customXml" ds:itemID="{9555F84B-907F-40DF-872A-7EF1D2AC4A5B}">
  <ds:schemaRefs>
    <ds:schemaRef ds:uri="http://schemas.microsoft.com/office/2006/documentManagement/types"/>
    <ds:schemaRef ds:uri="http://purl.org/dc/elements/1.1/"/>
    <ds:schemaRef ds:uri="http://purl.org/dc/dcmitype/"/>
    <ds:schemaRef ds:uri="http://purl.org/dc/terms/"/>
    <ds:schemaRef ds:uri="3a6b9b5a-ad86-471e-85cb-b783f3df504a"/>
    <ds:schemaRef ds:uri="http://schemas.openxmlformats.org/package/2006/metadata/core-properties"/>
    <ds:schemaRef ds:uri="http://schemas.microsoft.com/office/infopath/2007/PartnerControls"/>
    <ds:schemaRef ds:uri="61c499e2-b832-466c-a9ba-4425aeae5090"/>
    <ds:schemaRef ds:uri="f28da783-63a1-426f-b238-ea4e597e57f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D5D9179-C74A-4688-B4AC-680BBFE98BB2}">
  <ds:schemaRefs>
    <ds:schemaRef ds:uri="3a6b9b5a-ad86-471e-85cb-b783f3df504a"/>
    <ds:schemaRef ds:uri="61c499e2-b832-466c-a9ba-4425aeae5090"/>
    <ds:schemaRef ds:uri="f28da783-63a1-426f-b238-ea4e597e57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e0d2245-b6e8-41da-a1e0-cc18ec650ca2}" enabled="1" method="Standard" siteId="{77a5f620-9d77-47db-a0cd-64c70948d532}" removed="0"/>
</clbl:labelList>
</file>

<file path=docProps/app.xml><?xml version="1.0" encoding="utf-8"?>
<Properties xmlns="http://schemas.openxmlformats.org/officeDocument/2006/extended-properties" xmlns:vt="http://schemas.openxmlformats.org/officeDocument/2006/docPropsVTypes">
  <TotalTime>0</TotalTime>
  <Words>1901</Words>
  <Application>Microsoft Office PowerPoint</Application>
  <PresentationFormat>Widescreen</PresentationFormat>
  <Paragraphs>99</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NC Connect  Toolkit Guide</vt:lpstr>
      <vt:lpstr>How to Use this Guide</vt:lpstr>
      <vt:lpstr>Printed One-Pager</vt:lpstr>
      <vt:lpstr>How to Use: One-Pager</vt:lpstr>
      <vt:lpstr>Social Media Graphics</vt:lpstr>
      <vt:lpstr>How to Use: Social Media Graphics</vt:lpstr>
      <vt:lpstr>Post #1: English</vt:lpstr>
      <vt:lpstr>Post #1: English</vt:lpstr>
      <vt:lpstr>PowerPoint Slides</vt:lpstr>
      <vt:lpstr>How to Use: PowerPoint Slides</vt:lpstr>
      <vt:lpstr>Email  Newsletter</vt:lpstr>
      <vt:lpstr>How to Use: Email Newsletter</vt:lpstr>
      <vt:lpstr>How to Use: Email Newsletter</vt:lpstr>
      <vt:lpstr>Messaging  Points &amp; FAQs</vt:lpstr>
      <vt:lpstr>How to Use: Messaging Points &amp; FAQs</vt:lpstr>
      <vt:lpstr>Student Flyer</vt:lpstr>
      <vt:lpstr>How to Use: Student Flyer</vt:lpstr>
      <vt:lpstr>Parent  One-Pager</vt:lpstr>
      <vt:lpstr>How to Use: Parent One-Pager</vt:lpstr>
      <vt:lpstr>Anthem Video</vt:lpstr>
      <vt:lpstr>How to Use: Anthem Video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NC Scholarship Toolkit Guide</dc:title>
  <dc:creator>McNully, Bronwyn (she/her)</dc:creator>
  <cp:lastModifiedBy>McNully, Bronwyn (she/her)</cp:lastModifiedBy>
  <cp:revision>5</cp:revision>
  <dcterms:created xsi:type="dcterms:W3CDTF">2023-10-30T18:45:24Z</dcterms:created>
  <dcterms:modified xsi:type="dcterms:W3CDTF">2025-08-07T13:54:45Z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0x0101009103328FE2C2634FA77EEADB53352B73</vt:lpwstr>
  </property>
  <property fmtid="{D5CDD505-2E9C-101B-9397-08002B2CF9AE}" pid="3" name="MediaServiceImageTags">
    <vt:lpwstr/>
  </property>
  <property fmtid="{D5CDD505-2E9C-101B-9397-08002B2CF9AE}" pid="4" name="Document_x0020_Type">
    <vt:lpwstr/>
  </property>
  <property fmtid="{D5CDD505-2E9C-101B-9397-08002B2CF9AE}" pid="5" name="Sector">
    <vt:lpwstr/>
  </property>
  <property fmtid="{D5CDD505-2E9C-101B-9397-08002B2CF9AE}" pid="6" name="Document Type">
    <vt:lpwstr/>
  </property>
</Properties>
</file>